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353" r:id="rId2"/>
    <p:sldId id="433" r:id="rId3"/>
    <p:sldId id="434" r:id="rId4"/>
    <p:sldId id="405" r:id="rId5"/>
    <p:sldId id="435" r:id="rId6"/>
    <p:sldId id="436" r:id="rId7"/>
    <p:sldId id="401" r:id="rId8"/>
    <p:sldId id="354" r:id="rId9"/>
    <p:sldId id="350" r:id="rId10"/>
    <p:sldId id="407" r:id="rId11"/>
    <p:sldId id="369" r:id="rId12"/>
    <p:sldId id="406" r:id="rId13"/>
    <p:sldId id="414" r:id="rId14"/>
    <p:sldId id="412" r:id="rId15"/>
    <p:sldId id="413" r:id="rId16"/>
    <p:sldId id="437" r:id="rId17"/>
    <p:sldId id="438" r:id="rId18"/>
    <p:sldId id="378" r:id="rId19"/>
    <p:sldId id="408" r:id="rId20"/>
    <p:sldId id="410" r:id="rId21"/>
    <p:sldId id="415" r:id="rId22"/>
    <p:sldId id="409" r:id="rId23"/>
    <p:sldId id="416" r:id="rId24"/>
    <p:sldId id="417" r:id="rId25"/>
    <p:sldId id="418" r:id="rId26"/>
    <p:sldId id="419" r:id="rId27"/>
    <p:sldId id="420" r:id="rId28"/>
    <p:sldId id="423" r:id="rId29"/>
    <p:sldId id="424" r:id="rId30"/>
    <p:sldId id="422" r:id="rId31"/>
    <p:sldId id="425" r:id="rId32"/>
    <p:sldId id="426" r:id="rId33"/>
    <p:sldId id="427" r:id="rId34"/>
    <p:sldId id="428" r:id="rId35"/>
    <p:sldId id="429" r:id="rId36"/>
    <p:sldId id="341" r:id="rId37"/>
    <p:sldId id="430" r:id="rId38"/>
    <p:sldId id="431" r:id="rId39"/>
    <p:sldId id="432" r:id="rId40"/>
    <p:sldId id="382" r:id="rId41"/>
    <p:sldId id="383"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5046" autoAdjust="0"/>
  </p:normalViewPr>
  <p:slideViewPr>
    <p:cSldViewPr snapToGrid="0">
      <p:cViewPr varScale="1">
        <p:scale>
          <a:sx n="85" d="100"/>
          <a:sy n="85" d="100"/>
        </p:scale>
        <p:origin x="2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EFE3C-2D75-4B78-A43E-F0706C7A8981}" type="datetimeFigureOut">
              <a:rPr lang="en-US" smtClean="0"/>
              <a:t>7/5/2021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9B0F8-B856-4749-BED7-D3CD4A0E3026}" type="slidenum">
              <a:rPr lang="en-US" smtClean="0"/>
              <a:t>‹#›</a:t>
            </a:fld>
            <a:endParaRPr lang="en-US"/>
          </a:p>
        </p:txBody>
      </p:sp>
    </p:spTree>
    <p:extLst>
      <p:ext uri="{BB962C8B-B14F-4D97-AF65-F5344CB8AC3E}">
        <p14:creationId xmlns:p14="http://schemas.microsoft.com/office/powerpoint/2010/main" val="367148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2815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10</a:t>
            </a:fld>
            <a:endParaRPr lang="en-US"/>
          </a:p>
        </p:txBody>
      </p:sp>
    </p:spTree>
    <p:extLst>
      <p:ext uri="{BB962C8B-B14F-4D97-AF65-F5344CB8AC3E}">
        <p14:creationId xmlns:p14="http://schemas.microsoft.com/office/powerpoint/2010/main" val="705995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11</a:t>
            </a:fld>
            <a:endParaRPr lang="en-US"/>
          </a:p>
        </p:txBody>
      </p:sp>
    </p:spTree>
    <p:extLst>
      <p:ext uri="{BB962C8B-B14F-4D97-AF65-F5344CB8AC3E}">
        <p14:creationId xmlns:p14="http://schemas.microsoft.com/office/powerpoint/2010/main" val="1036442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 4:6 ¶ So the LORD said to Cain, "Why are you angry? And why has your countenance fallen?  7 "If you do well, will you not be accepted? And if you do not do well, sin lies at the door. And its desire is for you, but you should rule over it.“</a:t>
            </a:r>
          </a:p>
          <a:p>
            <a:r>
              <a:rPr lang="en-US" dirty="0" smtClean="0"/>
              <a:t>De 30:19 "I call heaven and earth as witnesses today against you, that I have set before you life and death, blessing and cursing; therefore choose life, that both you and your descendants may live;</a:t>
            </a:r>
          </a:p>
          <a:p>
            <a:r>
              <a:rPr lang="en-US" dirty="0" smtClean="0"/>
              <a:t>Jos 24:15 ¶ "And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r>
              <a:rPr lang="en-US" dirty="0" smtClean="0"/>
              <a:t>1Ki 18:21 ¶ And Elijah came to all the people, and said, "How long will you falter between two opinions? If the LORD is God, follow Him; but if Baal, follow him." But the people answered him not a word.</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12</a:t>
            </a:fld>
            <a:endParaRPr lang="en-US"/>
          </a:p>
        </p:txBody>
      </p:sp>
    </p:spTree>
    <p:extLst>
      <p:ext uri="{BB962C8B-B14F-4D97-AF65-F5344CB8AC3E}">
        <p14:creationId xmlns:p14="http://schemas.microsoft.com/office/powerpoint/2010/main" val="1930067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 16:25 "But Abraham said, 'Son, remember that in your lifetime you received your good things, and likewise Lazarus evil things; but now he is comforted and you are tormented.</a:t>
            </a:r>
          </a:p>
          <a:p>
            <a:r>
              <a:rPr lang="en-US" dirty="0" smtClean="0"/>
              <a:t>Joh 8:11 She said, "No one, Lord." And Jesus said to her, "Neither do I condemn you; go and sin no more."</a:t>
            </a:r>
          </a:p>
          <a:p>
            <a:r>
              <a:rPr lang="en-US" dirty="0" smtClean="0"/>
              <a:t>Re 3:18 "I counsel you to buy from Me gold refined in the fire, that you may be rich; and white garments, that you may be clothed, that the shame of your nakedness may not be revealed; and anoint your eyes with eye salve, that you may see. 19 "As many as I love, I rebuke and chasten. Therefore be zealous and repent.</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13</a:t>
            </a:fld>
            <a:endParaRPr lang="en-US"/>
          </a:p>
        </p:txBody>
      </p:sp>
    </p:spTree>
    <p:extLst>
      <p:ext uri="{BB962C8B-B14F-4D97-AF65-F5344CB8AC3E}">
        <p14:creationId xmlns:p14="http://schemas.microsoft.com/office/powerpoint/2010/main" val="3053035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 7:30 But the Pharisees and lawyers rejected the will of God for themselves, not having been baptized by him.</a:t>
            </a:r>
          </a:p>
          <a:p>
            <a:r>
              <a:rPr lang="en-US" dirty="0" smtClean="0"/>
              <a:t>Mt 23:37 "O Jerusalem, Jerusalem, the one who kills the prophets and stones those who are sent to her! How often I wanted to gather your children together, as a hen gathers her chicks under her wings, but you were not willing!</a:t>
            </a:r>
          </a:p>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14</a:t>
            </a:fld>
            <a:endParaRPr lang="en-US"/>
          </a:p>
        </p:txBody>
      </p:sp>
    </p:spTree>
    <p:extLst>
      <p:ext uri="{BB962C8B-B14F-4D97-AF65-F5344CB8AC3E}">
        <p14:creationId xmlns:p14="http://schemas.microsoft.com/office/powerpoint/2010/main" val="950402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2Ch 7:14 "if My people who are called by My name will humble themselves, and pray and seek My face, and turn from their wicked ways, then I will hear from heaven, and will forgive their sin and heal their land……… 19 "But if you turn away and forsake My statutes and My commandments which I have set before you, and go and serve other gods, and worship them, 20 "then I will uproot them from My land which I have given them; and this house which I have sanctified for My name I will cast out of My sight, and will make it a proverb and a byword among all peoples.</a:t>
            </a:r>
          </a:p>
          <a:p>
            <a:r>
              <a:rPr lang="en-US" dirty="0" smtClean="0"/>
              <a:t>Mt 12:36 "But I say to you that for every idle word men may speak, they will give account of it in the day of </a:t>
            </a:r>
            <a:r>
              <a:rPr lang="en-US" dirty="0" err="1" smtClean="0"/>
              <a:t>judgmen</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15</a:t>
            </a:fld>
            <a:endParaRPr lang="en-US"/>
          </a:p>
        </p:txBody>
      </p:sp>
    </p:spTree>
    <p:extLst>
      <p:ext uri="{BB962C8B-B14F-4D97-AF65-F5344CB8AC3E}">
        <p14:creationId xmlns:p14="http://schemas.microsoft.com/office/powerpoint/2010/main" val="2877574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2Ch 7:14 "if My people who are called by My name will humble themselves, and pray and seek My face, and turn from their wicked ways, then I will hear from heaven, and will forgive their sin and heal their land……… 19 "But if you turn away and forsake My statutes and My commandments which I have set before you, and go and serve other gods, and worship them, 20 "then I will uproot them from My land which I have given them; and this house which I have sanctified for My name I will cast out of My sight, and will make it a proverb and a byword among all peoples.</a:t>
            </a:r>
          </a:p>
          <a:p>
            <a:r>
              <a:rPr lang="en-US" dirty="0" smtClean="0"/>
              <a:t>Mt 12:36 "But I say to you that for every idle word men may speak, they will give account of it in the day of </a:t>
            </a:r>
            <a:r>
              <a:rPr lang="en-US" dirty="0" err="1" smtClean="0"/>
              <a:t>judgmen</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16</a:t>
            </a:fld>
            <a:endParaRPr lang="en-US"/>
          </a:p>
        </p:txBody>
      </p:sp>
    </p:spTree>
    <p:extLst>
      <p:ext uri="{BB962C8B-B14F-4D97-AF65-F5344CB8AC3E}">
        <p14:creationId xmlns:p14="http://schemas.microsoft.com/office/powerpoint/2010/main" val="1010179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2Ch 7:14 "if My people who are called by My name will humble themselves, and pray and seek My face, and turn from their wicked ways, then I will hear from heaven, and will forgive their sin and heal their land……… 19 "But if you turn away and forsake My statutes and My commandments which I have set before you, and go and serve other gods, and worship them, 20 "then I will uproot them from My land which I have given them; and this house which I have sanctified for My name I will cast out of My sight, and will make it a proverb and a byword among all peoples.</a:t>
            </a:r>
          </a:p>
          <a:p>
            <a:r>
              <a:rPr lang="en-US" dirty="0" smtClean="0"/>
              <a:t>Mt 12:36 "But I say to you that for every idle word men may speak, they will give account of it in the day of </a:t>
            </a:r>
            <a:r>
              <a:rPr lang="en-US" dirty="0" err="1" smtClean="0"/>
              <a:t>judgmen</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17</a:t>
            </a:fld>
            <a:endParaRPr lang="en-US"/>
          </a:p>
        </p:txBody>
      </p:sp>
    </p:spTree>
    <p:extLst>
      <p:ext uri="{BB962C8B-B14F-4D97-AF65-F5344CB8AC3E}">
        <p14:creationId xmlns:p14="http://schemas.microsoft.com/office/powerpoint/2010/main" val="1320748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 12:18 If it is possible, as much as depends on you, live peaceably with all men.</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18</a:t>
            </a:fld>
            <a:endParaRPr lang="en-US"/>
          </a:p>
        </p:txBody>
      </p:sp>
    </p:spTree>
    <p:extLst>
      <p:ext uri="{BB962C8B-B14F-4D97-AF65-F5344CB8AC3E}">
        <p14:creationId xmlns:p14="http://schemas.microsoft.com/office/powerpoint/2010/main" val="1654518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 12:18 If it is possible, as much as depends on you, live peaceably with all men.</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19</a:t>
            </a:fld>
            <a:endParaRPr lang="en-US"/>
          </a:p>
        </p:txBody>
      </p:sp>
    </p:spTree>
    <p:extLst>
      <p:ext uri="{BB962C8B-B14F-4D97-AF65-F5344CB8AC3E}">
        <p14:creationId xmlns:p14="http://schemas.microsoft.com/office/powerpoint/2010/main" val="769408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a:p>
        </p:txBody>
      </p:sp>
    </p:spTree>
    <p:extLst>
      <p:ext uri="{BB962C8B-B14F-4D97-AF65-F5344CB8AC3E}">
        <p14:creationId xmlns:p14="http://schemas.microsoft.com/office/powerpoint/2010/main" val="848662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 1:27 So God created man in His own image; in the image of God He created him; male and female He created them.</a:t>
            </a:r>
          </a:p>
          <a:p>
            <a:r>
              <a:rPr lang="en-US" dirty="0" err="1" smtClean="0"/>
              <a:t>Ec</a:t>
            </a:r>
            <a:r>
              <a:rPr lang="en-US" dirty="0" smtClean="0"/>
              <a:t> 7:29 Truly, this only I have found: That God made man upright, But they have sought out many schemes."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20</a:t>
            </a:fld>
            <a:endParaRPr lang="en-US"/>
          </a:p>
        </p:txBody>
      </p:sp>
    </p:spTree>
    <p:extLst>
      <p:ext uri="{BB962C8B-B14F-4D97-AF65-F5344CB8AC3E}">
        <p14:creationId xmlns:p14="http://schemas.microsoft.com/office/powerpoint/2010/main" val="3030441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1Co 15:22 For as in Adam all die, even so in Christ all shall be made alive.</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21</a:t>
            </a:fld>
            <a:endParaRPr lang="en-US"/>
          </a:p>
        </p:txBody>
      </p:sp>
    </p:spTree>
    <p:extLst>
      <p:ext uri="{BB962C8B-B14F-4D97-AF65-F5344CB8AC3E}">
        <p14:creationId xmlns:p14="http://schemas.microsoft.com/office/powerpoint/2010/main" val="3133756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22</a:t>
            </a:fld>
            <a:endParaRPr lang="en-US"/>
          </a:p>
        </p:txBody>
      </p:sp>
    </p:spTree>
    <p:extLst>
      <p:ext uri="{BB962C8B-B14F-4D97-AF65-F5344CB8AC3E}">
        <p14:creationId xmlns:p14="http://schemas.microsoft.com/office/powerpoint/2010/main" val="7790157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23</a:t>
            </a:fld>
            <a:endParaRPr lang="en-US"/>
          </a:p>
        </p:txBody>
      </p:sp>
    </p:spTree>
    <p:extLst>
      <p:ext uri="{BB962C8B-B14F-4D97-AF65-F5344CB8AC3E}">
        <p14:creationId xmlns:p14="http://schemas.microsoft.com/office/powerpoint/2010/main" val="2298210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1Ti 2:4 who desires all men to be saved and to come to the knowledge of the truth</a:t>
            </a:r>
            <a:r>
              <a:rPr lang="en-US" smtClean="0"/>
              <a:t>. </a:t>
            </a:r>
          </a:p>
          <a:p>
            <a:r>
              <a:rPr lang="en-US" smtClean="0"/>
              <a:t>2Pe 3:9 ¶ The Lord is not slack concerning His promise, as some count slackness, but is longsuffering toward us, not willing that any should perish but that all should come to repentance.</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24</a:t>
            </a:fld>
            <a:endParaRPr lang="en-US"/>
          </a:p>
        </p:txBody>
      </p:sp>
    </p:spTree>
    <p:extLst>
      <p:ext uri="{BB962C8B-B14F-4D97-AF65-F5344CB8AC3E}">
        <p14:creationId xmlns:p14="http://schemas.microsoft.com/office/powerpoint/2010/main" val="3031189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1Ti 2:4 who desires all men to be saved and to come to the knowledge of the truth. </a:t>
            </a:r>
          </a:p>
          <a:p>
            <a:r>
              <a:rPr lang="en-US" dirty="0" smtClean="0"/>
              <a:t>2Pe 3:9 ¶ The Lord is not slack concerning His promise, as some count slackness, but is longsuffering toward us, not willing that any should perish but that all should come to repentance.</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25</a:t>
            </a:fld>
            <a:endParaRPr lang="en-US"/>
          </a:p>
        </p:txBody>
      </p:sp>
    </p:spTree>
    <p:extLst>
      <p:ext uri="{BB962C8B-B14F-4D97-AF65-F5344CB8AC3E}">
        <p14:creationId xmlns:p14="http://schemas.microsoft.com/office/powerpoint/2010/main" val="6052185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Frances Galton was a pioneer of eugenics, coining the term itself in 1883, and also coined the phrase "nature versus nurture".[2] His book Hereditary Genius (1869) was the first social scientific attempt to study genius and greatness.[3]</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26</a:t>
            </a:fld>
            <a:endParaRPr lang="en-US"/>
          </a:p>
        </p:txBody>
      </p:sp>
    </p:spTree>
    <p:extLst>
      <p:ext uri="{BB962C8B-B14F-4D97-AF65-F5344CB8AC3E}">
        <p14:creationId xmlns:p14="http://schemas.microsoft.com/office/powerpoint/2010/main" val="803533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Frances Galton was a pioneer of eugenics, coining the term itself in 1883, and also coined the phrase "nature versus nurture".[2] His book Hereditary Genius (1869) was the first social scientific attempt to study genius and greatness.[3]</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27</a:t>
            </a:fld>
            <a:endParaRPr lang="en-US"/>
          </a:p>
        </p:txBody>
      </p:sp>
    </p:spTree>
    <p:extLst>
      <p:ext uri="{BB962C8B-B14F-4D97-AF65-F5344CB8AC3E}">
        <p14:creationId xmlns:p14="http://schemas.microsoft.com/office/powerpoint/2010/main" val="26955473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1Ti 2:4 who desires all men to be saved and to come to the knowledge of the truth. </a:t>
            </a:r>
          </a:p>
          <a:p>
            <a:r>
              <a:rPr lang="en-US" dirty="0" smtClean="0"/>
              <a:t>2Pe 3:9 ¶ The Lord is not slack concerning His promise, as some count slackness, but is longsuffering toward us, not willing that any should perish but that all should come to repentance.</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28</a:t>
            </a:fld>
            <a:endParaRPr lang="en-US"/>
          </a:p>
        </p:txBody>
      </p:sp>
    </p:spTree>
    <p:extLst>
      <p:ext uri="{BB962C8B-B14F-4D97-AF65-F5344CB8AC3E}">
        <p14:creationId xmlns:p14="http://schemas.microsoft.com/office/powerpoint/2010/main" val="422592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1Ti 2:4 who desires all men to be saved and to come to the knowledge of the truth. </a:t>
            </a:r>
          </a:p>
          <a:p>
            <a:r>
              <a:rPr lang="en-US" dirty="0" smtClean="0"/>
              <a:t>2Pe 3:9 ¶ The Lord is not slack concerning His promise, as some count slackness, but is longsuffering toward us, not willing that any should perish but that all should come to repentance.</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29</a:t>
            </a:fld>
            <a:endParaRPr lang="en-US"/>
          </a:p>
        </p:txBody>
      </p:sp>
    </p:spTree>
    <p:extLst>
      <p:ext uri="{BB962C8B-B14F-4D97-AF65-F5344CB8AC3E}">
        <p14:creationId xmlns:p14="http://schemas.microsoft.com/office/powerpoint/2010/main" val="2363515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a:p>
        </p:txBody>
      </p:sp>
    </p:spTree>
    <p:extLst>
      <p:ext uri="{BB962C8B-B14F-4D97-AF65-F5344CB8AC3E}">
        <p14:creationId xmlns:p14="http://schemas.microsoft.com/office/powerpoint/2010/main" val="34964203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1Ti 2:4 who desires all men to be saved and to come to the knowledge of the truth. </a:t>
            </a:r>
          </a:p>
          <a:p>
            <a:r>
              <a:rPr lang="en-US" dirty="0" smtClean="0"/>
              <a:t>2Pe 3:9 ¶ The Lord is not slack concerning His promise, as some count slackness, but is longsuffering toward us, not willing that any should perish but that all should come to repentance.</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30</a:t>
            </a:fld>
            <a:endParaRPr lang="en-US"/>
          </a:p>
        </p:txBody>
      </p:sp>
    </p:spTree>
    <p:extLst>
      <p:ext uri="{BB962C8B-B14F-4D97-AF65-F5344CB8AC3E}">
        <p14:creationId xmlns:p14="http://schemas.microsoft.com/office/powerpoint/2010/main" val="33402799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Jas 1:13 ¶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p>
          <a:p>
            <a:endParaRPr lang="en-US" dirty="0" smtClean="0"/>
          </a:p>
          <a:p>
            <a:r>
              <a:rPr lang="en-US" dirty="0" smtClean="0"/>
              <a:t>1Co 7:5 Do not deprive one another except with consent for a time, that you may give yourselves to fasting and prayer; and come together again so that Satan does not tempt you because of your lack of self-control.</a:t>
            </a:r>
          </a:p>
          <a:p>
            <a:endParaRPr lang="en-US" dirty="0" smtClean="0"/>
          </a:p>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31</a:t>
            </a:fld>
            <a:endParaRPr lang="en-US"/>
          </a:p>
        </p:txBody>
      </p:sp>
    </p:spTree>
    <p:extLst>
      <p:ext uri="{BB962C8B-B14F-4D97-AF65-F5344CB8AC3E}">
        <p14:creationId xmlns:p14="http://schemas.microsoft.com/office/powerpoint/2010/main" val="16746769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1Th 4:4 that each of you should know how to possess his own vessel in sanctification and honor,</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32</a:t>
            </a:fld>
            <a:endParaRPr lang="en-US"/>
          </a:p>
        </p:txBody>
      </p:sp>
    </p:spTree>
    <p:extLst>
      <p:ext uri="{BB962C8B-B14F-4D97-AF65-F5344CB8AC3E}">
        <p14:creationId xmlns:p14="http://schemas.microsoft.com/office/powerpoint/2010/main" val="9828628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1Th 4:4 that each of you should know how to possess his own vessel in sanctification and honor,</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33</a:t>
            </a:fld>
            <a:endParaRPr lang="en-US"/>
          </a:p>
        </p:txBody>
      </p:sp>
    </p:spTree>
    <p:extLst>
      <p:ext uri="{BB962C8B-B14F-4D97-AF65-F5344CB8AC3E}">
        <p14:creationId xmlns:p14="http://schemas.microsoft.com/office/powerpoint/2010/main" val="834890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 12:2 And do not be conformed to this world, but be transformed by the renewing of your mind, that you may prove what is that good and acceptable and perfect will of God.</a:t>
            </a:r>
          </a:p>
          <a:p>
            <a:r>
              <a:rPr lang="en-US" dirty="0" smtClean="0"/>
              <a:t>1Jo 2:15 Do not love the world or the things in the world. If anyone loves the world, the love of the Father is not in him.</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34</a:t>
            </a:fld>
            <a:endParaRPr lang="en-US"/>
          </a:p>
        </p:txBody>
      </p:sp>
    </p:spTree>
    <p:extLst>
      <p:ext uri="{BB962C8B-B14F-4D97-AF65-F5344CB8AC3E}">
        <p14:creationId xmlns:p14="http://schemas.microsoft.com/office/powerpoint/2010/main" val="12848840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 2:5 But in accordance with your hardness and your impenitent heart you are treasuring up for yourself wrath in the day of wrath and revelation of the righteous judgment of God, 6 who "will render to each one according to his deeds":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35</a:t>
            </a:fld>
            <a:endParaRPr lang="en-US"/>
          </a:p>
        </p:txBody>
      </p:sp>
    </p:spTree>
    <p:extLst>
      <p:ext uri="{BB962C8B-B14F-4D97-AF65-F5344CB8AC3E}">
        <p14:creationId xmlns:p14="http://schemas.microsoft.com/office/powerpoint/2010/main" val="41298596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41</a:t>
            </a:fld>
            <a:endParaRPr lang="en-US"/>
          </a:p>
        </p:txBody>
      </p:sp>
    </p:spTree>
    <p:extLst>
      <p:ext uri="{BB962C8B-B14F-4D97-AF65-F5344CB8AC3E}">
        <p14:creationId xmlns:p14="http://schemas.microsoft.com/office/powerpoint/2010/main" val="1913526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a:p>
        </p:txBody>
      </p:sp>
    </p:spTree>
    <p:extLst>
      <p:ext uri="{BB962C8B-B14F-4D97-AF65-F5344CB8AC3E}">
        <p14:creationId xmlns:p14="http://schemas.microsoft.com/office/powerpoint/2010/main" val="282456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5</a:t>
            </a:fld>
            <a:endParaRPr lang="en-US"/>
          </a:p>
        </p:txBody>
      </p:sp>
    </p:spTree>
    <p:extLst>
      <p:ext uri="{BB962C8B-B14F-4D97-AF65-F5344CB8AC3E}">
        <p14:creationId xmlns:p14="http://schemas.microsoft.com/office/powerpoint/2010/main" val="2420374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6</a:t>
            </a:fld>
            <a:endParaRPr lang="en-US"/>
          </a:p>
        </p:txBody>
      </p:sp>
    </p:spTree>
    <p:extLst>
      <p:ext uri="{BB962C8B-B14F-4D97-AF65-F5344CB8AC3E}">
        <p14:creationId xmlns:p14="http://schemas.microsoft.com/office/powerpoint/2010/main" val="2170895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7</a:t>
            </a:fld>
            <a:endParaRPr lang="en-US"/>
          </a:p>
        </p:txBody>
      </p:sp>
    </p:spTree>
    <p:extLst>
      <p:ext uri="{BB962C8B-B14F-4D97-AF65-F5344CB8AC3E}">
        <p14:creationId xmlns:p14="http://schemas.microsoft.com/office/powerpoint/2010/main" val="4030046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1052297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Free will is the only freedom</a:t>
            </a:r>
            <a:r>
              <a:rPr lang="en-US" baseline="0" dirty="0" smtClean="0"/>
              <a:t> you </a:t>
            </a:r>
            <a:r>
              <a:rPr lang="en-US" baseline="0" smtClean="0"/>
              <a:t>actually have</a:t>
            </a:r>
            <a:endParaRPr lang="en-US"/>
          </a:p>
        </p:txBody>
      </p:sp>
      <p:sp>
        <p:nvSpPr>
          <p:cNvPr id="4" name="Slide Number Placeholder 3"/>
          <p:cNvSpPr>
            <a:spLocks noGrp="1"/>
          </p:cNvSpPr>
          <p:nvPr>
            <p:ph type="sldNum" sz="quarter" idx="10"/>
          </p:nvPr>
        </p:nvSpPr>
        <p:spPr/>
        <p:txBody>
          <a:bodyPr/>
          <a:lstStyle/>
          <a:p>
            <a:fld id="{5749B0F8-B856-4749-BED7-D3CD4A0E3026}" type="slidenum">
              <a:rPr lang="en-US" smtClean="0"/>
              <a:t>9</a:t>
            </a:fld>
            <a:endParaRPr lang="en-US"/>
          </a:p>
        </p:txBody>
      </p:sp>
    </p:spTree>
    <p:extLst>
      <p:ext uri="{BB962C8B-B14F-4D97-AF65-F5344CB8AC3E}">
        <p14:creationId xmlns:p14="http://schemas.microsoft.com/office/powerpoint/2010/main" val="2831228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303557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1812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49585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362973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30914-31E5-43DD-9AB5-B04EE578D095}"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38922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E30914-31E5-43DD-9AB5-B04EE578D095}" type="datetimeFigureOut">
              <a:rPr lang="en-US" smtClean="0"/>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06395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30914-31E5-43DD-9AB5-B04EE578D095}" type="datetimeFigureOut">
              <a:rPr lang="en-US" smtClean="0"/>
              <a:t>7/5/2021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59354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E30914-31E5-43DD-9AB5-B04EE578D095}" type="datetimeFigureOut">
              <a:rPr lang="en-US" smtClean="0"/>
              <a:t>7/5/2021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58275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30914-31E5-43DD-9AB5-B04EE578D095}" type="datetimeFigureOut">
              <a:rPr lang="en-US" smtClean="0"/>
              <a:t>7/5/2021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45727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361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93838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30914-31E5-43DD-9AB5-B04EE578D095}" type="datetimeFigureOut">
              <a:rPr lang="en-US" smtClean="0"/>
              <a:t>7/5/2021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56416-3612-4FEE-9288-A70B2D637CB9}" type="slidenum">
              <a:rPr lang="en-US" smtClean="0"/>
              <a:t>‹#›</a:t>
            </a:fld>
            <a:endParaRPr lang="en-US"/>
          </a:p>
        </p:txBody>
      </p:sp>
    </p:spTree>
    <p:extLst>
      <p:ext uri="{BB962C8B-B14F-4D97-AF65-F5344CB8AC3E}">
        <p14:creationId xmlns:p14="http://schemas.microsoft.com/office/powerpoint/2010/main" val="329926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625944" cy="4539343"/>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smtClean="0">
                <a:effectLst>
                  <a:glow rad="228600">
                    <a:srgbClr val="03080D"/>
                  </a:glow>
                </a:effectLst>
              </a:rPr>
              <a:t>Bible Study							9:30  AM</a:t>
            </a:r>
          </a:p>
          <a:p>
            <a:pPr lvl="1">
              <a:buNone/>
            </a:pPr>
            <a:r>
              <a:rPr lang="en-US" sz="4000" smtClean="0">
                <a:effectLst>
                  <a:glow rad="228600">
                    <a:srgbClr val="03080D"/>
                  </a:glow>
                </a:effectLst>
              </a:rPr>
              <a:t>Worship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	10:30 </a:t>
            </a:r>
            <a:r>
              <a:rPr lang="en-US" sz="4000" dirty="0">
                <a:effectLst>
                  <a:glow rad="228600">
                    <a:srgbClr val="03080D"/>
                  </a:glow>
                </a:effectLst>
              </a:rPr>
              <a:t>AM</a:t>
            </a:r>
          </a:p>
          <a:p>
            <a:pPr lvl="1">
              <a:buNone/>
            </a:pPr>
            <a:r>
              <a:rPr lang="en-US" sz="4000" smtClean="0">
                <a:effectLst>
                  <a:glow rad="228600">
                    <a:srgbClr val="03080D"/>
                  </a:glow>
                </a:effectLst>
              </a:rPr>
              <a:t>PM Bible </a:t>
            </a:r>
            <a:r>
              <a:rPr lang="en-US" sz="4000" dirty="0">
                <a:effectLst>
                  <a:glow rad="228600">
                    <a:srgbClr val="03080D"/>
                  </a:glow>
                </a:effectLst>
              </a:rPr>
              <a:t>Class (Livestream</a:t>
            </a:r>
            <a:r>
              <a:rPr lang="en-US" sz="4000">
                <a:effectLst>
                  <a:glow rad="228600">
                    <a:srgbClr val="03080D"/>
                  </a:glow>
                </a:effectLst>
              </a:rPr>
              <a:t>) </a:t>
            </a:r>
            <a:r>
              <a:rPr lang="en-US" sz="4000" smtClean="0">
                <a:effectLst>
                  <a:glow rad="228600">
                    <a:srgbClr val="03080D"/>
                  </a:glow>
                </a:effectLst>
              </a:rPr>
              <a:t>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a:t>
            </a:r>
            <a:r>
              <a:rPr lang="en-US" sz="4000">
                <a:effectLst>
                  <a:glow rad="228600">
                    <a:srgbClr val="03080D"/>
                  </a:glow>
                </a:effectLst>
              </a:rPr>
              <a:t>	</a:t>
            </a:r>
            <a:r>
              <a:rPr lang="en-US" sz="400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2795878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What Is Free Will?</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400" dirty="0" smtClean="0"/>
              <a:t>The ability to freely choose actions</a:t>
            </a:r>
          </a:p>
          <a:p>
            <a:pPr marL="0" indent="0" algn="just">
              <a:buNone/>
            </a:pPr>
            <a:r>
              <a:rPr lang="en-US" sz="5400" dirty="0" smtClean="0"/>
              <a:t>Free will vs. determinism</a:t>
            </a:r>
          </a:p>
          <a:p>
            <a:pPr marL="0" indent="0" algn="just">
              <a:buNone/>
            </a:pPr>
            <a:r>
              <a:rPr lang="en-US" sz="5400" dirty="0"/>
              <a:t>	</a:t>
            </a:r>
            <a:r>
              <a:rPr lang="en-US" sz="5400" dirty="0" smtClean="0"/>
              <a:t>Fate determines our choices</a:t>
            </a:r>
          </a:p>
          <a:p>
            <a:pPr marL="0" indent="0" algn="just">
              <a:buNone/>
            </a:pPr>
            <a:r>
              <a:rPr lang="en-US" sz="5400" dirty="0"/>
              <a:t>	</a:t>
            </a:r>
            <a:r>
              <a:rPr lang="en-US" sz="5400" dirty="0" smtClean="0"/>
              <a:t>Free will is an illusion</a:t>
            </a:r>
          </a:p>
          <a:p>
            <a:pPr marL="0" indent="0" algn="just">
              <a:buNone/>
            </a:pPr>
            <a:r>
              <a:rPr lang="en-US" sz="5400" dirty="0"/>
              <a:t>	</a:t>
            </a:r>
            <a:r>
              <a:rPr lang="en-US" sz="5400" dirty="0" smtClean="0"/>
              <a:t>Determinism removes accountability</a:t>
            </a:r>
            <a:endParaRPr lang="en-US" sz="5400" dirty="0"/>
          </a:p>
        </p:txBody>
      </p:sp>
    </p:spTree>
    <p:extLst>
      <p:ext uri="{BB962C8B-B14F-4D97-AF65-F5344CB8AC3E}">
        <p14:creationId xmlns:p14="http://schemas.microsoft.com/office/powerpoint/2010/main" val="109299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Bible and Free Will</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400" i="1" dirty="0"/>
              <a:t>'And if you offer a sacrifice of a peace offering to the LORD, you shall offer it of your own free will.</a:t>
            </a:r>
            <a:r>
              <a:rPr lang="en-US" sz="5400" dirty="0"/>
              <a:t> 								</a:t>
            </a:r>
            <a:r>
              <a:rPr lang="en-US" sz="5400" dirty="0" smtClean="0"/>
              <a:t>							Leviticus </a:t>
            </a:r>
            <a:r>
              <a:rPr lang="en-US" sz="5400" dirty="0"/>
              <a:t>19:5</a:t>
            </a:r>
            <a:r>
              <a:rPr lang="en-US" sz="5400" i="1" dirty="0"/>
              <a:t> </a:t>
            </a:r>
            <a:endParaRPr lang="en-US" sz="5400" dirty="0"/>
          </a:p>
          <a:p>
            <a:pPr marL="0" indent="0" algn="just">
              <a:buNone/>
            </a:pPr>
            <a:r>
              <a:rPr lang="en-US" sz="5000" dirty="0"/>
              <a:t>	</a:t>
            </a:r>
            <a:endParaRPr lang="en-US" sz="5000" dirty="0" smtClean="0"/>
          </a:p>
        </p:txBody>
      </p:sp>
    </p:spTree>
    <p:extLst>
      <p:ext uri="{BB962C8B-B14F-4D97-AF65-F5344CB8AC3E}">
        <p14:creationId xmlns:p14="http://schemas.microsoft.com/office/powerpoint/2010/main" val="48092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The Bible and Free Will</a:t>
            </a: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400" dirty="0" smtClean="0"/>
              <a:t>We can choose what we do</a:t>
            </a:r>
          </a:p>
          <a:p>
            <a:pPr marL="0" indent="0" algn="just">
              <a:buNone/>
            </a:pPr>
            <a:r>
              <a:rPr lang="en-US" sz="5400" dirty="0" smtClean="0"/>
              <a:t>	Genesis </a:t>
            </a:r>
            <a:r>
              <a:rPr lang="en-US" sz="5400" dirty="0"/>
              <a:t>4:6-7</a:t>
            </a:r>
          </a:p>
          <a:p>
            <a:pPr marL="0" indent="0" algn="just">
              <a:buNone/>
            </a:pPr>
            <a:r>
              <a:rPr lang="en-US" sz="5400" dirty="0" smtClean="0"/>
              <a:t>	Deuteronomy </a:t>
            </a:r>
            <a:r>
              <a:rPr lang="en-US" sz="5400" dirty="0"/>
              <a:t>30:15-20</a:t>
            </a:r>
          </a:p>
          <a:p>
            <a:pPr marL="0" indent="0" algn="just">
              <a:buNone/>
            </a:pPr>
            <a:r>
              <a:rPr lang="en-US" sz="5400" dirty="0" smtClean="0"/>
              <a:t>	Joshua </a:t>
            </a:r>
            <a:r>
              <a:rPr lang="en-US" sz="5400" dirty="0"/>
              <a:t>24:15</a:t>
            </a:r>
          </a:p>
          <a:p>
            <a:pPr marL="0" indent="0" algn="just">
              <a:buNone/>
            </a:pPr>
            <a:r>
              <a:rPr lang="en-US" sz="5400" dirty="0" smtClean="0"/>
              <a:t>	1 </a:t>
            </a:r>
            <a:r>
              <a:rPr lang="en-US" sz="5400" dirty="0"/>
              <a:t>Kings 18:21</a:t>
            </a:r>
          </a:p>
        </p:txBody>
      </p:sp>
    </p:spTree>
    <p:extLst>
      <p:ext uri="{BB962C8B-B14F-4D97-AF65-F5344CB8AC3E}">
        <p14:creationId xmlns:p14="http://schemas.microsoft.com/office/powerpoint/2010/main" val="2129102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The Bible and Free Will</a:t>
            </a: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400" dirty="0" smtClean="0"/>
              <a:t>We can choose what we do</a:t>
            </a:r>
          </a:p>
          <a:p>
            <a:pPr marL="0" indent="0" algn="just">
              <a:buNone/>
            </a:pPr>
            <a:r>
              <a:rPr lang="en-US" sz="5400" dirty="0" smtClean="0"/>
              <a:t>	Luke 16:25, Matthew 25:31-46</a:t>
            </a:r>
          </a:p>
          <a:p>
            <a:pPr marL="0" indent="0" algn="just">
              <a:buNone/>
            </a:pPr>
            <a:r>
              <a:rPr lang="en-US" sz="5400" dirty="0" smtClean="0"/>
              <a:t>	John 5:14, 8:11</a:t>
            </a:r>
          </a:p>
          <a:p>
            <a:pPr marL="0" indent="0" algn="just">
              <a:buNone/>
            </a:pPr>
            <a:r>
              <a:rPr lang="en-US" sz="5400" dirty="0"/>
              <a:t>	</a:t>
            </a:r>
            <a:r>
              <a:rPr lang="en-US" sz="5400" dirty="0" smtClean="0"/>
              <a:t>Revelation 3:18-19</a:t>
            </a:r>
            <a:endParaRPr lang="en-US" sz="5400" dirty="0"/>
          </a:p>
        </p:txBody>
      </p:sp>
    </p:spTree>
    <p:extLst>
      <p:ext uri="{BB962C8B-B14F-4D97-AF65-F5344CB8AC3E}">
        <p14:creationId xmlns:p14="http://schemas.microsoft.com/office/powerpoint/2010/main" val="1797662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The Bible and Free Will</a:t>
            </a: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400" dirty="0" smtClean="0"/>
              <a:t>We can choose what we do</a:t>
            </a:r>
          </a:p>
          <a:p>
            <a:pPr marL="0" indent="0" algn="just">
              <a:buNone/>
            </a:pPr>
            <a:r>
              <a:rPr lang="en-US" sz="5400" dirty="0" smtClean="0"/>
              <a:t>People choose to go against God</a:t>
            </a:r>
          </a:p>
          <a:p>
            <a:pPr marL="0" indent="0" algn="just">
              <a:buNone/>
            </a:pPr>
            <a:r>
              <a:rPr lang="en-US" sz="5400" dirty="0"/>
              <a:t>	</a:t>
            </a:r>
            <a:r>
              <a:rPr lang="en-US" sz="5400" dirty="0" smtClean="0"/>
              <a:t>Luke 7:30</a:t>
            </a:r>
          </a:p>
          <a:p>
            <a:pPr marL="0" indent="0" algn="just">
              <a:buNone/>
            </a:pPr>
            <a:r>
              <a:rPr lang="en-US" sz="5400" dirty="0"/>
              <a:t>	</a:t>
            </a:r>
            <a:r>
              <a:rPr lang="en-US" sz="5400" dirty="0" smtClean="0"/>
              <a:t>Matthew 23:37</a:t>
            </a:r>
          </a:p>
          <a:p>
            <a:pPr marL="0" indent="0" algn="just">
              <a:buNone/>
            </a:pPr>
            <a:r>
              <a:rPr lang="en-US" sz="5400" dirty="0"/>
              <a:t>	</a:t>
            </a:r>
          </a:p>
        </p:txBody>
      </p:sp>
    </p:spTree>
    <p:extLst>
      <p:ext uri="{BB962C8B-B14F-4D97-AF65-F5344CB8AC3E}">
        <p14:creationId xmlns:p14="http://schemas.microsoft.com/office/powerpoint/2010/main" val="1345605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The Bible and Free Will</a:t>
            </a: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400" dirty="0" smtClean="0"/>
              <a:t>We can choose what we do</a:t>
            </a:r>
          </a:p>
          <a:p>
            <a:pPr marL="0" indent="0" algn="just">
              <a:buNone/>
            </a:pPr>
            <a:r>
              <a:rPr lang="en-US" sz="5400" dirty="0" smtClean="0"/>
              <a:t>People choose to go against God</a:t>
            </a:r>
          </a:p>
          <a:p>
            <a:pPr marL="0" indent="0" algn="just">
              <a:buNone/>
            </a:pPr>
            <a:r>
              <a:rPr lang="en-US" sz="5400" dirty="0" smtClean="0"/>
              <a:t>People are accountable for choices</a:t>
            </a:r>
          </a:p>
          <a:p>
            <a:pPr marL="0" indent="0" algn="just">
              <a:buNone/>
            </a:pPr>
            <a:r>
              <a:rPr lang="en-US" sz="5400" dirty="0"/>
              <a:t>	</a:t>
            </a:r>
            <a:r>
              <a:rPr lang="en-US" sz="5400" dirty="0" smtClean="0"/>
              <a:t>2 Chronicles 7:11-20</a:t>
            </a:r>
          </a:p>
          <a:p>
            <a:pPr marL="0" indent="0" algn="just">
              <a:buNone/>
            </a:pPr>
            <a:r>
              <a:rPr lang="en-US" sz="5400" dirty="0"/>
              <a:t>	</a:t>
            </a:r>
            <a:r>
              <a:rPr lang="en-US" sz="5400" dirty="0" smtClean="0"/>
              <a:t>Matthew 12:36</a:t>
            </a:r>
            <a:endParaRPr lang="en-US" sz="5400" dirty="0"/>
          </a:p>
        </p:txBody>
      </p:sp>
    </p:spTree>
    <p:extLst>
      <p:ext uri="{BB962C8B-B14F-4D97-AF65-F5344CB8AC3E}">
        <p14:creationId xmlns:p14="http://schemas.microsoft.com/office/powerpoint/2010/main" val="1065567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The Bible and Free Will</a:t>
            </a: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400" dirty="0" smtClean="0"/>
              <a:t>What if we were convinced otherwise?</a:t>
            </a:r>
          </a:p>
          <a:p>
            <a:pPr marL="0" indent="0" algn="just">
              <a:buNone/>
            </a:pPr>
            <a:r>
              <a:rPr lang="en-US" sz="5400" dirty="0"/>
              <a:t>	</a:t>
            </a:r>
            <a:r>
              <a:rPr lang="en-US" sz="5400" dirty="0" smtClean="0"/>
              <a:t>That we had no free will</a:t>
            </a:r>
          </a:p>
          <a:p>
            <a:pPr marL="0" indent="0" algn="just">
              <a:buNone/>
            </a:pPr>
            <a:r>
              <a:rPr lang="en-US" sz="5400" dirty="0"/>
              <a:t>	</a:t>
            </a:r>
            <a:r>
              <a:rPr lang="en-US" sz="5400" dirty="0" smtClean="0"/>
              <a:t>That our choices were not ours</a:t>
            </a:r>
          </a:p>
          <a:p>
            <a:pPr marL="0" indent="0" algn="just">
              <a:buNone/>
            </a:pPr>
            <a:r>
              <a:rPr lang="en-US" sz="5400" dirty="0"/>
              <a:t>	</a:t>
            </a:r>
            <a:r>
              <a:rPr lang="en-US" sz="5400" dirty="0" smtClean="0"/>
              <a:t>That we are victims of circumstance</a:t>
            </a:r>
            <a:endParaRPr lang="en-US" sz="5400" dirty="0"/>
          </a:p>
        </p:txBody>
      </p:sp>
    </p:spTree>
    <p:extLst>
      <p:ext uri="{BB962C8B-B14F-4D97-AF65-F5344CB8AC3E}">
        <p14:creationId xmlns:p14="http://schemas.microsoft.com/office/powerpoint/2010/main" val="64902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497" y="1825624"/>
            <a:ext cx="11377401" cy="5109431"/>
          </a:xfrm>
        </p:spPr>
        <p:txBody>
          <a:bodyPr>
            <a:normAutofit/>
          </a:bodyPr>
          <a:lstStyle/>
          <a:p>
            <a:pPr marL="0" indent="0" algn="ctr">
              <a:buNone/>
            </a:pPr>
            <a:r>
              <a:rPr lang="en-US" sz="8000" dirty="0" smtClean="0"/>
              <a:t>Satan has a great benefit to cause YOU to deny your ability to choose</a:t>
            </a:r>
            <a:endParaRPr lang="en-US" sz="8000" dirty="0"/>
          </a:p>
        </p:txBody>
      </p:sp>
    </p:spTree>
    <p:extLst>
      <p:ext uri="{BB962C8B-B14F-4D97-AF65-F5344CB8AC3E}">
        <p14:creationId xmlns:p14="http://schemas.microsoft.com/office/powerpoint/2010/main" val="1251320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377401" cy="5244366"/>
          </a:xfrm>
        </p:spPr>
        <p:txBody>
          <a:bodyPr>
            <a:normAutofit/>
          </a:bodyPr>
          <a:lstStyle/>
          <a:p>
            <a:pPr marL="0" indent="0" algn="just">
              <a:buNone/>
            </a:pPr>
            <a:r>
              <a:rPr lang="en-US" sz="5000" dirty="0" smtClean="0"/>
              <a:t>1. The Sinful Nature </a:t>
            </a:r>
          </a:p>
          <a:p>
            <a:pPr marL="0" indent="0" algn="just">
              <a:buNone/>
            </a:pPr>
            <a:r>
              <a:rPr lang="en-US" sz="5000" dirty="0" smtClean="0"/>
              <a:t>400 AD: Augustine and the “sinful nature”</a:t>
            </a:r>
          </a:p>
          <a:p>
            <a:pPr marL="0" indent="0" algn="just">
              <a:buNone/>
            </a:pPr>
            <a:r>
              <a:rPr lang="en-US" sz="5000" dirty="0"/>
              <a:t>	</a:t>
            </a:r>
            <a:r>
              <a:rPr lang="en-US" sz="5000" dirty="0" smtClean="0"/>
              <a:t>We are born sinful creatures</a:t>
            </a:r>
          </a:p>
          <a:p>
            <a:pPr marL="0" indent="0" algn="just">
              <a:buNone/>
            </a:pPr>
            <a:r>
              <a:rPr lang="en-US" sz="5000" dirty="0"/>
              <a:t>	</a:t>
            </a:r>
            <a:r>
              <a:rPr lang="en-US" sz="5000" dirty="0" smtClean="0"/>
              <a:t>We inherit guilt with “original sin”</a:t>
            </a:r>
          </a:p>
        </p:txBody>
      </p:sp>
    </p:spTree>
    <p:extLst>
      <p:ext uri="{BB962C8B-B14F-4D97-AF65-F5344CB8AC3E}">
        <p14:creationId xmlns:p14="http://schemas.microsoft.com/office/powerpoint/2010/main" val="3462008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377401" cy="5244366"/>
          </a:xfrm>
        </p:spPr>
        <p:txBody>
          <a:bodyPr>
            <a:normAutofit/>
          </a:bodyPr>
          <a:lstStyle/>
          <a:p>
            <a:pPr marL="0" indent="0" algn="just">
              <a:buNone/>
            </a:pPr>
            <a:r>
              <a:rPr lang="en-US" sz="5000" dirty="0" smtClean="0"/>
              <a:t>1. The Sinful Nature </a:t>
            </a:r>
          </a:p>
          <a:p>
            <a:pPr marL="0" indent="0" algn="just">
              <a:buNone/>
            </a:pPr>
            <a:r>
              <a:rPr lang="en-US" sz="5000" dirty="0" smtClean="0"/>
              <a:t>400 AD: Augustine and the “sinful nature”</a:t>
            </a:r>
          </a:p>
          <a:p>
            <a:pPr marL="0" indent="0" algn="just">
              <a:buNone/>
            </a:pPr>
            <a:r>
              <a:rPr lang="en-US" sz="5000" dirty="0" smtClean="0"/>
              <a:t>The sinful nature negates free will</a:t>
            </a:r>
          </a:p>
          <a:p>
            <a:pPr marL="0" indent="0" algn="just">
              <a:buNone/>
            </a:pPr>
            <a:r>
              <a:rPr lang="en-US" sz="5000" dirty="0"/>
              <a:t>	</a:t>
            </a:r>
            <a:r>
              <a:rPr lang="en-US" sz="5000" dirty="0" smtClean="0"/>
              <a:t>We sin because it is our nature</a:t>
            </a:r>
          </a:p>
          <a:p>
            <a:pPr marL="0" indent="0" algn="just">
              <a:buNone/>
            </a:pPr>
            <a:r>
              <a:rPr lang="en-US" sz="5000" dirty="0"/>
              <a:t>	</a:t>
            </a:r>
            <a:r>
              <a:rPr lang="en-US" sz="5000" dirty="0" smtClean="0"/>
              <a:t>Faith is the work of God, not man</a:t>
            </a:r>
          </a:p>
        </p:txBody>
      </p:sp>
    </p:spTree>
    <p:extLst>
      <p:ext uri="{BB962C8B-B14F-4D97-AF65-F5344CB8AC3E}">
        <p14:creationId xmlns:p14="http://schemas.microsoft.com/office/powerpoint/2010/main" val="213424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2:1-11</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703836" cy="5029424"/>
          </a:xfrm>
        </p:spPr>
        <p:txBody>
          <a:bodyPr>
            <a:normAutofit/>
          </a:bodyPr>
          <a:lstStyle/>
          <a:p>
            <a:pPr marL="0" indent="0" algn="just">
              <a:buNone/>
            </a:pPr>
            <a:r>
              <a:rPr lang="en-US" sz="5000" dirty="0" smtClean="0"/>
              <a:t>The third day</a:t>
            </a:r>
          </a:p>
          <a:p>
            <a:pPr marL="0" indent="0" algn="just">
              <a:buNone/>
            </a:pPr>
            <a:r>
              <a:rPr lang="en-US" sz="5000" dirty="0" smtClean="0"/>
              <a:t>	1:29 – “the next day”</a:t>
            </a:r>
            <a:endParaRPr lang="en-US" sz="5000" dirty="0"/>
          </a:p>
          <a:p>
            <a:pPr marL="0" indent="0" algn="just">
              <a:buNone/>
            </a:pPr>
            <a:r>
              <a:rPr lang="en-US" sz="5000" dirty="0"/>
              <a:t>	</a:t>
            </a:r>
            <a:r>
              <a:rPr lang="en-US" sz="5000" dirty="0" smtClean="0"/>
              <a:t>1:35 – “the next day”</a:t>
            </a:r>
          </a:p>
          <a:p>
            <a:pPr marL="0" indent="0" algn="just">
              <a:buNone/>
            </a:pPr>
            <a:r>
              <a:rPr lang="en-US" sz="5000" dirty="0"/>
              <a:t>	</a:t>
            </a:r>
            <a:r>
              <a:rPr lang="en-US" sz="5000" dirty="0" smtClean="0"/>
              <a:t>1:43 – “the following day”</a:t>
            </a:r>
          </a:p>
        </p:txBody>
      </p:sp>
    </p:spTree>
    <p:extLst>
      <p:ext uri="{BB962C8B-B14F-4D97-AF65-F5344CB8AC3E}">
        <p14:creationId xmlns:p14="http://schemas.microsoft.com/office/powerpoint/2010/main" val="52574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691670" cy="5244366"/>
          </a:xfrm>
        </p:spPr>
        <p:txBody>
          <a:bodyPr>
            <a:normAutofit/>
          </a:bodyPr>
          <a:lstStyle/>
          <a:p>
            <a:pPr marL="0" indent="0" algn="just">
              <a:buNone/>
            </a:pPr>
            <a:r>
              <a:rPr lang="en-US" sz="5000" dirty="0" smtClean="0"/>
              <a:t>1. The Sinful Nature </a:t>
            </a:r>
          </a:p>
          <a:p>
            <a:pPr marL="0" indent="0" algn="just">
              <a:buNone/>
            </a:pPr>
            <a:r>
              <a:rPr lang="en-US" sz="5000" dirty="0" smtClean="0"/>
              <a:t>The Bible says nothing about a sinful nature</a:t>
            </a:r>
          </a:p>
          <a:p>
            <a:pPr marL="0" indent="0" algn="just">
              <a:buNone/>
            </a:pPr>
            <a:r>
              <a:rPr lang="en-US" sz="5000" dirty="0"/>
              <a:t>	</a:t>
            </a:r>
            <a:r>
              <a:rPr lang="en-US" sz="5000" dirty="0" smtClean="0"/>
              <a:t>In the image of God – Genesis 1:27</a:t>
            </a:r>
          </a:p>
          <a:p>
            <a:pPr marL="0" indent="0" algn="just">
              <a:buNone/>
            </a:pPr>
            <a:r>
              <a:rPr lang="en-US" sz="5000" dirty="0"/>
              <a:t>	</a:t>
            </a:r>
            <a:r>
              <a:rPr lang="en-US" sz="5000" dirty="0" smtClean="0"/>
              <a:t>Made upright – Ecclesiastes 7:29</a:t>
            </a:r>
          </a:p>
          <a:p>
            <a:pPr marL="0" indent="0" algn="just">
              <a:buNone/>
            </a:pPr>
            <a:endParaRPr lang="en-US" sz="5000" dirty="0" smtClean="0"/>
          </a:p>
        </p:txBody>
      </p:sp>
    </p:spTree>
    <p:extLst>
      <p:ext uri="{BB962C8B-B14F-4D97-AF65-F5344CB8AC3E}">
        <p14:creationId xmlns:p14="http://schemas.microsoft.com/office/powerpoint/2010/main" val="116958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691670" cy="5244366"/>
          </a:xfrm>
        </p:spPr>
        <p:txBody>
          <a:bodyPr>
            <a:normAutofit/>
          </a:bodyPr>
          <a:lstStyle/>
          <a:p>
            <a:pPr marL="0" indent="0" algn="just">
              <a:buNone/>
            </a:pPr>
            <a:r>
              <a:rPr lang="en-US" sz="5000" dirty="0" smtClean="0"/>
              <a:t>1. The Sinful Nature </a:t>
            </a:r>
          </a:p>
          <a:p>
            <a:pPr marL="0" indent="0" algn="just">
              <a:buNone/>
            </a:pPr>
            <a:r>
              <a:rPr lang="en-US" sz="5000" dirty="0" smtClean="0"/>
              <a:t>The Bible says nothing about a sinful nature</a:t>
            </a:r>
          </a:p>
          <a:p>
            <a:pPr marL="0" indent="0" algn="just">
              <a:buNone/>
            </a:pPr>
            <a:r>
              <a:rPr lang="en-US" sz="5000" dirty="0" smtClean="0"/>
              <a:t>The Bible says we do not inherit sins</a:t>
            </a:r>
          </a:p>
          <a:p>
            <a:pPr marL="0" indent="0" algn="just">
              <a:buNone/>
            </a:pPr>
            <a:r>
              <a:rPr lang="en-US" sz="5000" dirty="0"/>
              <a:t>	</a:t>
            </a:r>
            <a:r>
              <a:rPr lang="en-US" sz="5000" dirty="0" smtClean="0"/>
              <a:t>Ezekiel 18</a:t>
            </a:r>
          </a:p>
          <a:p>
            <a:pPr marL="0" indent="0" algn="just">
              <a:buNone/>
            </a:pPr>
            <a:r>
              <a:rPr lang="en-US" sz="5000" dirty="0"/>
              <a:t>	</a:t>
            </a:r>
            <a:r>
              <a:rPr lang="en-US" sz="5000" dirty="0" smtClean="0"/>
              <a:t>Romans 6:23</a:t>
            </a:r>
          </a:p>
          <a:p>
            <a:pPr marL="0" indent="0" algn="just">
              <a:buNone/>
            </a:pPr>
            <a:r>
              <a:rPr lang="en-US" sz="5000" dirty="0" smtClean="0"/>
              <a:t>	1 Corinthians 15:22</a:t>
            </a:r>
          </a:p>
        </p:txBody>
      </p:sp>
    </p:spTree>
    <p:extLst>
      <p:ext uri="{BB962C8B-B14F-4D97-AF65-F5344CB8AC3E}">
        <p14:creationId xmlns:p14="http://schemas.microsoft.com/office/powerpoint/2010/main" val="141686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377401" cy="5244366"/>
          </a:xfrm>
        </p:spPr>
        <p:txBody>
          <a:bodyPr>
            <a:normAutofit/>
          </a:bodyPr>
          <a:lstStyle/>
          <a:p>
            <a:pPr marL="0" indent="0" algn="just">
              <a:buNone/>
            </a:pPr>
            <a:r>
              <a:rPr lang="en-US" sz="5000" dirty="0" smtClean="0"/>
              <a:t>2. Predestination</a:t>
            </a:r>
          </a:p>
          <a:p>
            <a:pPr marL="0" indent="0" algn="just">
              <a:buNone/>
            </a:pPr>
            <a:r>
              <a:rPr lang="en-US" sz="5000" dirty="0" smtClean="0"/>
              <a:t>1550 AD: Calvin and Total Depravity</a:t>
            </a:r>
          </a:p>
          <a:p>
            <a:pPr marL="0" indent="0" algn="just">
              <a:buNone/>
            </a:pPr>
            <a:r>
              <a:rPr lang="en-US" sz="5000" dirty="0" smtClean="0"/>
              <a:t>God’s sovereignty negates free will</a:t>
            </a:r>
          </a:p>
          <a:p>
            <a:pPr marL="0" indent="0" algn="just">
              <a:buNone/>
            </a:pPr>
            <a:r>
              <a:rPr lang="en-US" sz="5000" dirty="0"/>
              <a:t>	</a:t>
            </a:r>
            <a:r>
              <a:rPr lang="en-US" sz="5000" dirty="0" smtClean="0"/>
              <a:t>We have no choice at all in our destiny</a:t>
            </a:r>
          </a:p>
          <a:p>
            <a:pPr marL="0" indent="0" algn="just">
              <a:buNone/>
            </a:pPr>
            <a:r>
              <a:rPr lang="en-US" sz="5000" dirty="0"/>
              <a:t>	</a:t>
            </a:r>
            <a:r>
              <a:rPr lang="en-US" sz="5000" dirty="0" smtClean="0"/>
              <a:t>God selectively chooses who is saved</a:t>
            </a:r>
          </a:p>
        </p:txBody>
      </p:sp>
    </p:spTree>
    <p:extLst>
      <p:ext uri="{BB962C8B-B14F-4D97-AF65-F5344CB8AC3E}">
        <p14:creationId xmlns:p14="http://schemas.microsoft.com/office/powerpoint/2010/main" val="150188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377401" cy="5244366"/>
          </a:xfrm>
        </p:spPr>
        <p:txBody>
          <a:bodyPr>
            <a:normAutofit/>
          </a:bodyPr>
          <a:lstStyle/>
          <a:p>
            <a:pPr marL="0" indent="0" algn="just">
              <a:buNone/>
            </a:pPr>
            <a:r>
              <a:rPr lang="en-US" sz="5000" dirty="0" smtClean="0"/>
              <a:t>2. Predestination</a:t>
            </a:r>
          </a:p>
          <a:p>
            <a:pPr marL="0" indent="0" algn="just">
              <a:buNone/>
            </a:pPr>
            <a:r>
              <a:rPr lang="en-US" sz="5000" dirty="0" smtClean="0"/>
              <a:t>The Bible says some men choose godliness</a:t>
            </a:r>
          </a:p>
          <a:p>
            <a:pPr marL="0" indent="0" algn="just">
              <a:buNone/>
            </a:pPr>
            <a:r>
              <a:rPr lang="en-US" sz="5000" dirty="0"/>
              <a:t>	</a:t>
            </a:r>
            <a:r>
              <a:rPr lang="en-US" sz="5000" dirty="0" smtClean="0"/>
              <a:t>Cornelius</a:t>
            </a:r>
          </a:p>
          <a:p>
            <a:pPr marL="0" indent="0" algn="just">
              <a:buNone/>
            </a:pPr>
            <a:r>
              <a:rPr lang="en-US" sz="5000" dirty="0"/>
              <a:t>	</a:t>
            </a:r>
            <a:r>
              <a:rPr lang="en-US" sz="5000" dirty="0" smtClean="0"/>
              <a:t>Josiah</a:t>
            </a:r>
          </a:p>
        </p:txBody>
      </p:sp>
    </p:spTree>
    <p:extLst>
      <p:ext uri="{BB962C8B-B14F-4D97-AF65-F5344CB8AC3E}">
        <p14:creationId xmlns:p14="http://schemas.microsoft.com/office/powerpoint/2010/main" val="3373869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377401" cy="5244366"/>
          </a:xfrm>
        </p:spPr>
        <p:txBody>
          <a:bodyPr>
            <a:normAutofit/>
          </a:bodyPr>
          <a:lstStyle/>
          <a:p>
            <a:pPr marL="0" indent="0" algn="just">
              <a:buNone/>
            </a:pPr>
            <a:r>
              <a:rPr lang="en-US" sz="5000" dirty="0" smtClean="0"/>
              <a:t>2. Predestination</a:t>
            </a:r>
          </a:p>
          <a:p>
            <a:pPr marL="0" indent="0" algn="just">
              <a:buNone/>
            </a:pPr>
            <a:r>
              <a:rPr lang="en-US" sz="5000" dirty="0" smtClean="0"/>
              <a:t>The Bible says some men choose godliness</a:t>
            </a:r>
          </a:p>
          <a:p>
            <a:pPr marL="0" indent="0" algn="just">
              <a:buNone/>
            </a:pPr>
            <a:r>
              <a:rPr lang="en-US" sz="5000" dirty="0" smtClean="0"/>
              <a:t>The Bible says God desires all men saved</a:t>
            </a:r>
          </a:p>
          <a:p>
            <a:pPr marL="0" indent="0" algn="just">
              <a:buNone/>
            </a:pPr>
            <a:r>
              <a:rPr lang="en-US" sz="5000" dirty="0"/>
              <a:t>	</a:t>
            </a:r>
            <a:r>
              <a:rPr lang="en-US" sz="5000" dirty="0" smtClean="0"/>
              <a:t>John 3:16</a:t>
            </a:r>
          </a:p>
          <a:p>
            <a:pPr marL="0" indent="0" algn="just">
              <a:buNone/>
            </a:pPr>
            <a:r>
              <a:rPr lang="en-US" sz="5000" dirty="0"/>
              <a:t>	</a:t>
            </a:r>
            <a:r>
              <a:rPr lang="en-US" sz="5000" dirty="0" smtClean="0"/>
              <a:t>1 Timothy 2:4</a:t>
            </a:r>
          </a:p>
          <a:p>
            <a:pPr marL="0" indent="0" algn="just">
              <a:buNone/>
            </a:pPr>
            <a:r>
              <a:rPr lang="en-US" sz="5000" dirty="0"/>
              <a:t>	</a:t>
            </a:r>
            <a:r>
              <a:rPr lang="en-US" sz="5000" dirty="0" smtClean="0"/>
              <a:t>2 Peter 3:9</a:t>
            </a:r>
          </a:p>
        </p:txBody>
      </p:sp>
    </p:spTree>
    <p:extLst>
      <p:ext uri="{BB962C8B-B14F-4D97-AF65-F5344CB8AC3E}">
        <p14:creationId xmlns:p14="http://schemas.microsoft.com/office/powerpoint/2010/main" val="823414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3. Evolution</a:t>
            </a:r>
          </a:p>
          <a:p>
            <a:pPr marL="0" indent="0" algn="just">
              <a:buNone/>
            </a:pPr>
            <a:r>
              <a:rPr lang="en-US" sz="5000" dirty="0" smtClean="0"/>
              <a:t>1900 AD: Darwin’s theory gains ground</a:t>
            </a:r>
          </a:p>
          <a:p>
            <a:pPr marL="0" indent="0" algn="just">
              <a:buNone/>
            </a:pPr>
            <a:r>
              <a:rPr lang="en-US" sz="5000" dirty="0" smtClean="0"/>
              <a:t>Evolution/naturalism negates free will</a:t>
            </a:r>
          </a:p>
          <a:p>
            <a:pPr marL="0" indent="0" algn="just">
              <a:buNone/>
            </a:pPr>
            <a:r>
              <a:rPr lang="en-US" sz="5000" dirty="0"/>
              <a:t>	</a:t>
            </a:r>
            <a:r>
              <a:rPr lang="en-US" sz="5000" dirty="0" smtClean="0"/>
              <a:t>We are all the product of random chance</a:t>
            </a:r>
          </a:p>
          <a:p>
            <a:pPr marL="0" indent="0" algn="just">
              <a:buNone/>
            </a:pPr>
            <a:r>
              <a:rPr lang="en-US" sz="5000" dirty="0"/>
              <a:t>	</a:t>
            </a:r>
            <a:r>
              <a:rPr lang="en-US" sz="5000" dirty="0" smtClean="0"/>
              <a:t>We are no more than our nature body</a:t>
            </a:r>
          </a:p>
        </p:txBody>
      </p:sp>
    </p:spTree>
    <p:extLst>
      <p:ext uri="{BB962C8B-B14F-4D97-AF65-F5344CB8AC3E}">
        <p14:creationId xmlns:p14="http://schemas.microsoft.com/office/powerpoint/2010/main" val="344062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3. Evolution</a:t>
            </a:r>
          </a:p>
          <a:p>
            <a:pPr marL="0" indent="0" algn="just">
              <a:buNone/>
            </a:pPr>
            <a:r>
              <a:rPr lang="en-US" sz="5000" dirty="0" smtClean="0"/>
              <a:t>1900 AD: Darwin’s theory gains ground</a:t>
            </a:r>
          </a:p>
          <a:p>
            <a:pPr marL="0" indent="0" algn="just">
              <a:buNone/>
            </a:pPr>
            <a:r>
              <a:rPr lang="en-US" sz="5000" dirty="0"/>
              <a:t>	</a:t>
            </a:r>
            <a:r>
              <a:rPr lang="en-US" sz="5000" dirty="0" smtClean="0"/>
              <a:t>We are all the product of random chance</a:t>
            </a:r>
          </a:p>
          <a:p>
            <a:pPr marL="0" indent="0" algn="just">
              <a:buNone/>
            </a:pPr>
            <a:r>
              <a:rPr lang="en-US" sz="5000" dirty="0"/>
              <a:t>	</a:t>
            </a:r>
            <a:r>
              <a:rPr lang="en-US" sz="5000" dirty="0" smtClean="0"/>
              <a:t>We are no more than our nature body</a:t>
            </a:r>
          </a:p>
          <a:p>
            <a:pPr marL="0" indent="0" algn="just">
              <a:buNone/>
            </a:pPr>
            <a:r>
              <a:rPr lang="en-US" sz="5000" dirty="0"/>
              <a:t>	</a:t>
            </a:r>
            <a:r>
              <a:rPr lang="en-US" sz="5000" dirty="0" smtClean="0"/>
              <a:t>	All of our actions are natural</a:t>
            </a:r>
          </a:p>
        </p:txBody>
      </p:sp>
      <p:sp>
        <p:nvSpPr>
          <p:cNvPr id="4" name="Rounded Rectangle 3"/>
          <p:cNvSpPr/>
          <p:nvPr/>
        </p:nvSpPr>
        <p:spPr>
          <a:xfrm>
            <a:off x="133738" y="165768"/>
            <a:ext cx="11924523" cy="6548126"/>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just"/>
            <a:r>
              <a:rPr lang="en-US" sz="4200" dirty="0"/>
              <a:t>Shortly after Darwin put forth his theory of evolution, his cousin Sir Francis Galton began to draw out the implications: If we have evolved, then mental faculties like intelligence must be hereditary. But we use those faculties—which some people have to a greater degree than others—to make decisions. So our ability to choose our fate is not free, but depends on our biological </a:t>
            </a:r>
            <a:r>
              <a:rPr lang="en-US" sz="4200" dirty="0" smtClean="0"/>
              <a:t>inheritance.          			  </a:t>
            </a:r>
            <a:r>
              <a:rPr lang="en-US" sz="3200" dirty="0" smtClean="0"/>
              <a:t> The Atlantic, June 2016</a:t>
            </a:r>
            <a:endParaRPr lang="en-US" sz="3200" dirty="0"/>
          </a:p>
        </p:txBody>
      </p:sp>
    </p:spTree>
    <p:extLst>
      <p:ext uri="{BB962C8B-B14F-4D97-AF65-F5344CB8AC3E}">
        <p14:creationId xmlns:p14="http://schemas.microsoft.com/office/powerpoint/2010/main" val="3995831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3. Evolution</a:t>
            </a:r>
          </a:p>
          <a:p>
            <a:pPr marL="0" indent="0" algn="just">
              <a:buNone/>
            </a:pPr>
            <a:r>
              <a:rPr lang="en-US" sz="5000" dirty="0" smtClean="0"/>
              <a:t>1900 AD: Darwin’s theory gains ground</a:t>
            </a:r>
          </a:p>
          <a:p>
            <a:pPr marL="0" indent="0" algn="just">
              <a:buNone/>
            </a:pPr>
            <a:r>
              <a:rPr lang="en-US" sz="5000" dirty="0"/>
              <a:t>	</a:t>
            </a:r>
            <a:r>
              <a:rPr lang="en-US" sz="5000" dirty="0" smtClean="0"/>
              <a:t>We are all the product of random chance</a:t>
            </a:r>
          </a:p>
          <a:p>
            <a:pPr marL="0" indent="0" algn="just">
              <a:buNone/>
            </a:pPr>
            <a:r>
              <a:rPr lang="en-US" sz="5000" dirty="0"/>
              <a:t>	</a:t>
            </a:r>
            <a:r>
              <a:rPr lang="en-US" sz="5000" dirty="0" smtClean="0"/>
              <a:t>We are no more than our nature body</a:t>
            </a:r>
          </a:p>
          <a:p>
            <a:pPr marL="0" indent="0" algn="just">
              <a:buNone/>
            </a:pPr>
            <a:r>
              <a:rPr lang="en-US" sz="5000" dirty="0"/>
              <a:t>	</a:t>
            </a:r>
            <a:r>
              <a:rPr lang="en-US" sz="5000" dirty="0" smtClean="0"/>
              <a:t>	All of our actions are natural</a:t>
            </a:r>
          </a:p>
        </p:txBody>
      </p:sp>
      <p:sp>
        <p:nvSpPr>
          <p:cNvPr id="4" name="Rounded Rectangle 3"/>
          <p:cNvSpPr/>
          <p:nvPr/>
        </p:nvSpPr>
        <p:spPr>
          <a:xfrm>
            <a:off x="133738" y="147721"/>
            <a:ext cx="11924523" cy="6604273"/>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just"/>
            <a:r>
              <a:rPr lang="en-US" sz="4400" dirty="0"/>
              <a:t>In recent decades, research on the inner workings of the brain has helped to resolve the nature-nurture debate—and has dealt a further blow to the idea of free will. </a:t>
            </a:r>
            <a:r>
              <a:rPr lang="en-US" sz="4400" dirty="0" smtClean="0"/>
              <a:t>…… there </a:t>
            </a:r>
            <a:r>
              <a:rPr lang="en-US" sz="4400" dirty="0"/>
              <a:t>is also agreement in the scientific community that the firing of neurons determines not just some or most but </a:t>
            </a:r>
            <a:r>
              <a:rPr lang="en-US" sz="4400" i="1" dirty="0"/>
              <a:t>all</a:t>
            </a:r>
            <a:r>
              <a:rPr lang="en-US" sz="4400" dirty="0"/>
              <a:t> of our thoughts, hopes, memories, and </a:t>
            </a:r>
            <a:r>
              <a:rPr lang="en-US" sz="4400" dirty="0" smtClean="0"/>
              <a:t>dreams.								</a:t>
            </a:r>
            <a:r>
              <a:rPr lang="en-US" sz="3200" dirty="0" smtClean="0"/>
              <a:t>Ibid</a:t>
            </a:r>
            <a:endParaRPr lang="en-US" sz="3200" dirty="0"/>
          </a:p>
        </p:txBody>
      </p:sp>
    </p:spTree>
    <p:extLst>
      <p:ext uri="{BB962C8B-B14F-4D97-AF65-F5344CB8AC3E}">
        <p14:creationId xmlns:p14="http://schemas.microsoft.com/office/powerpoint/2010/main" val="5287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3. Evolution</a:t>
            </a:r>
          </a:p>
          <a:p>
            <a:pPr marL="0" indent="0" algn="just">
              <a:buNone/>
            </a:pPr>
            <a:r>
              <a:rPr lang="en-US" sz="5000" dirty="0" smtClean="0"/>
              <a:t>The Bible says God created all things </a:t>
            </a:r>
          </a:p>
          <a:p>
            <a:pPr marL="0" indent="0" algn="just">
              <a:buNone/>
            </a:pPr>
            <a:r>
              <a:rPr lang="en-US" sz="5000" dirty="0" smtClean="0"/>
              <a:t> 	Genesis 1</a:t>
            </a:r>
          </a:p>
          <a:p>
            <a:pPr marL="0" indent="0" algn="just">
              <a:buNone/>
            </a:pPr>
            <a:r>
              <a:rPr lang="en-US" sz="5000" dirty="0"/>
              <a:t>	</a:t>
            </a:r>
            <a:r>
              <a:rPr lang="en-US" sz="5000" dirty="0" smtClean="0"/>
              <a:t>Hebrews 1:1-2</a:t>
            </a:r>
          </a:p>
          <a:p>
            <a:pPr marL="0" indent="0" algn="just">
              <a:buNone/>
            </a:pPr>
            <a:r>
              <a:rPr lang="en-US" sz="5000" dirty="0"/>
              <a:t>	</a:t>
            </a:r>
            <a:r>
              <a:rPr lang="en-US" sz="5000" dirty="0" smtClean="0"/>
              <a:t>John 1:1-3</a:t>
            </a:r>
          </a:p>
        </p:txBody>
      </p:sp>
    </p:spTree>
    <p:extLst>
      <p:ext uri="{BB962C8B-B14F-4D97-AF65-F5344CB8AC3E}">
        <p14:creationId xmlns:p14="http://schemas.microsoft.com/office/powerpoint/2010/main" val="255817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3. Evolution</a:t>
            </a:r>
          </a:p>
          <a:p>
            <a:pPr marL="0" indent="0" algn="just">
              <a:buNone/>
            </a:pPr>
            <a:r>
              <a:rPr lang="en-US" sz="5000" dirty="0" smtClean="0"/>
              <a:t>The Bible says God created all things </a:t>
            </a:r>
          </a:p>
          <a:p>
            <a:pPr marL="0" indent="0" algn="just">
              <a:buNone/>
            </a:pPr>
            <a:r>
              <a:rPr lang="en-US" sz="5000" dirty="0" smtClean="0"/>
              <a:t>We are more than flesh </a:t>
            </a:r>
          </a:p>
          <a:p>
            <a:pPr marL="0" indent="0" algn="just">
              <a:buNone/>
            </a:pPr>
            <a:r>
              <a:rPr lang="en-US" sz="5000" dirty="0"/>
              <a:t>	</a:t>
            </a:r>
            <a:r>
              <a:rPr lang="en-US" sz="5000" dirty="0" smtClean="0"/>
              <a:t>1 Thessalonians 5:23</a:t>
            </a:r>
          </a:p>
          <a:p>
            <a:pPr marL="0" indent="0" algn="just">
              <a:buNone/>
            </a:pPr>
            <a:r>
              <a:rPr lang="en-US" sz="5000" dirty="0"/>
              <a:t>	</a:t>
            </a:r>
            <a:r>
              <a:rPr lang="en-US" sz="5000" dirty="0" smtClean="0"/>
              <a:t>Luke 16:24-26 </a:t>
            </a:r>
          </a:p>
        </p:txBody>
      </p:sp>
    </p:spTree>
    <p:extLst>
      <p:ext uri="{BB962C8B-B14F-4D97-AF65-F5344CB8AC3E}">
        <p14:creationId xmlns:p14="http://schemas.microsoft.com/office/powerpoint/2010/main" val="418765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2:1-11</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703836" cy="5029424"/>
          </a:xfrm>
        </p:spPr>
        <p:txBody>
          <a:bodyPr>
            <a:normAutofit/>
          </a:bodyPr>
          <a:lstStyle/>
          <a:p>
            <a:pPr marL="0" indent="0" algn="just">
              <a:buNone/>
            </a:pPr>
            <a:r>
              <a:rPr lang="en-US" sz="5000" dirty="0" smtClean="0"/>
              <a:t>The question of wine</a:t>
            </a:r>
          </a:p>
          <a:p>
            <a:pPr marL="0" indent="0" algn="just">
              <a:buNone/>
            </a:pPr>
            <a:r>
              <a:rPr lang="en-US" sz="5000" dirty="0"/>
              <a:t>	</a:t>
            </a:r>
            <a:r>
              <a:rPr lang="en-US" sz="5000" dirty="0" smtClean="0"/>
              <a:t>Water pots of stone</a:t>
            </a:r>
          </a:p>
          <a:p>
            <a:pPr marL="0" indent="0" algn="just">
              <a:buNone/>
            </a:pPr>
            <a:r>
              <a:rPr lang="en-US" sz="5000" dirty="0"/>
              <a:t>	</a:t>
            </a:r>
            <a:r>
              <a:rPr lang="en-US" sz="5000" dirty="0" smtClean="0"/>
              <a:t>Purification purposes</a:t>
            </a:r>
          </a:p>
          <a:p>
            <a:pPr marL="0" indent="0" algn="just">
              <a:buNone/>
            </a:pPr>
            <a:r>
              <a:rPr lang="en-US" sz="5000" dirty="0" smtClean="0"/>
              <a:t>“</a:t>
            </a:r>
            <a:r>
              <a:rPr lang="en-US" sz="5000" i="1" dirty="0" err="1" smtClean="0"/>
              <a:t>oinos</a:t>
            </a:r>
            <a:r>
              <a:rPr lang="en-US" sz="5000" dirty="0" smtClean="0"/>
              <a:t>” has many meanings</a:t>
            </a:r>
          </a:p>
          <a:p>
            <a:pPr marL="0" indent="0" algn="just">
              <a:buNone/>
            </a:pPr>
            <a:r>
              <a:rPr lang="en-US" sz="5000" dirty="0"/>
              <a:t>	</a:t>
            </a:r>
            <a:r>
              <a:rPr lang="en-US" sz="5000" dirty="0" smtClean="0"/>
              <a:t>Does the context support alcoholic?</a:t>
            </a:r>
          </a:p>
        </p:txBody>
      </p:sp>
    </p:spTree>
    <p:extLst>
      <p:ext uri="{BB962C8B-B14F-4D97-AF65-F5344CB8AC3E}">
        <p14:creationId xmlns:p14="http://schemas.microsoft.com/office/powerpoint/2010/main" val="197988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4. Deviant sexuality</a:t>
            </a:r>
          </a:p>
          <a:p>
            <a:pPr marL="0" indent="0" algn="just">
              <a:buNone/>
            </a:pPr>
            <a:r>
              <a:rPr lang="en-US" sz="5000" dirty="0" smtClean="0"/>
              <a:t>1970 AD: The Sexual Revolution</a:t>
            </a:r>
          </a:p>
          <a:p>
            <a:pPr marL="0" indent="0" algn="just">
              <a:buNone/>
            </a:pPr>
            <a:r>
              <a:rPr lang="en-US" sz="5000" dirty="0" smtClean="0"/>
              <a:t>Natural desires negate free will</a:t>
            </a:r>
          </a:p>
          <a:p>
            <a:pPr marL="0" indent="0" algn="just">
              <a:buNone/>
            </a:pPr>
            <a:r>
              <a:rPr lang="en-US" sz="5000" dirty="0"/>
              <a:t>	</a:t>
            </a:r>
            <a:r>
              <a:rPr lang="en-US" sz="5000" dirty="0" smtClean="0"/>
              <a:t>We are born this way</a:t>
            </a:r>
          </a:p>
          <a:p>
            <a:pPr marL="0" indent="0" algn="just">
              <a:buNone/>
            </a:pPr>
            <a:r>
              <a:rPr lang="en-US" sz="5000" dirty="0"/>
              <a:t>	</a:t>
            </a:r>
            <a:r>
              <a:rPr lang="en-US" sz="5000" dirty="0" smtClean="0"/>
              <a:t>We cannot control our desires</a:t>
            </a:r>
          </a:p>
        </p:txBody>
      </p:sp>
    </p:spTree>
    <p:extLst>
      <p:ext uri="{BB962C8B-B14F-4D97-AF65-F5344CB8AC3E}">
        <p14:creationId xmlns:p14="http://schemas.microsoft.com/office/powerpoint/2010/main" val="2283941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4. Deviant sexuality</a:t>
            </a:r>
          </a:p>
          <a:p>
            <a:pPr marL="0" indent="0" algn="just">
              <a:buNone/>
            </a:pPr>
            <a:r>
              <a:rPr lang="en-US" sz="5000" dirty="0" smtClean="0"/>
              <a:t>The Bible says all desire is in our control</a:t>
            </a:r>
          </a:p>
          <a:p>
            <a:pPr marL="0" indent="0" algn="just">
              <a:buNone/>
            </a:pPr>
            <a:r>
              <a:rPr lang="en-US" sz="5000" dirty="0" smtClean="0"/>
              <a:t>	James 1:13-15</a:t>
            </a:r>
          </a:p>
          <a:p>
            <a:pPr marL="0" indent="0" algn="just">
              <a:buNone/>
            </a:pPr>
            <a:r>
              <a:rPr lang="en-US" sz="5000" dirty="0"/>
              <a:t>	</a:t>
            </a:r>
            <a:r>
              <a:rPr lang="en-US" sz="5000" dirty="0" smtClean="0"/>
              <a:t>1 Corinthians 7:5-9</a:t>
            </a:r>
          </a:p>
        </p:txBody>
      </p:sp>
    </p:spTree>
    <p:extLst>
      <p:ext uri="{BB962C8B-B14F-4D97-AF65-F5344CB8AC3E}">
        <p14:creationId xmlns:p14="http://schemas.microsoft.com/office/powerpoint/2010/main" val="70323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4. Deviant sexuality</a:t>
            </a:r>
          </a:p>
          <a:p>
            <a:pPr marL="0" indent="0" algn="just">
              <a:buNone/>
            </a:pPr>
            <a:r>
              <a:rPr lang="en-US" sz="5000" dirty="0" smtClean="0"/>
              <a:t>The Bible says all desire is in our control</a:t>
            </a:r>
          </a:p>
          <a:p>
            <a:pPr marL="0" indent="0" algn="just">
              <a:buNone/>
            </a:pPr>
            <a:r>
              <a:rPr lang="en-US" sz="5000" dirty="0" smtClean="0"/>
              <a:t>The Bible expects us to be in control</a:t>
            </a:r>
          </a:p>
          <a:p>
            <a:pPr marL="0" indent="0" algn="just">
              <a:buNone/>
            </a:pPr>
            <a:r>
              <a:rPr lang="en-US" sz="5000" dirty="0"/>
              <a:t>	</a:t>
            </a:r>
            <a:r>
              <a:rPr lang="en-US" sz="5000" dirty="0" smtClean="0"/>
              <a:t>Matthew 19:12</a:t>
            </a:r>
          </a:p>
          <a:p>
            <a:pPr marL="0" indent="0" algn="just">
              <a:buNone/>
            </a:pPr>
            <a:r>
              <a:rPr lang="en-US" sz="5000" dirty="0"/>
              <a:t>	</a:t>
            </a:r>
            <a:r>
              <a:rPr lang="en-US" sz="5000" dirty="0" smtClean="0"/>
              <a:t>1 Thessalonians 4:4</a:t>
            </a:r>
          </a:p>
        </p:txBody>
      </p:sp>
    </p:spTree>
    <p:extLst>
      <p:ext uri="{BB962C8B-B14F-4D97-AF65-F5344CB8AC3E}">
        <p14:creationId xmlns:p14="http://schemas.microsoft.com/office/powerpoint/2010/main" val="142464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5. Critical Theory</a:t>
            </a:r>
          </a:p>
          <a:p>
            <a:pPr marL="0" indent="0" algn="just">
              <a:buNone/>
            </a:pPr>
            <a:r>
              <a:rPr lang="en-US" sz="5000" dirty="0" smtClean="0"/>
              <a:t>2000 AD: Critical Theories</a:t>
            </a:r>
          </a:p>
          <a:p>
            <a:pPr marL="0" indent="0" algn="just">
              <a:buNone/>
            </a:pPr>
            <a:r>
              <a:rPr lang="en-US" sz="5000" dirty="0" smtClean="0"/>
              <a:t>Societal behavior negates free will</a:t>
            </a:r>
          </a:p>
          <a:p>
            <a:pPr marL="0" indent="0" algn="just">
              <a:buNone/>
            </a:pPr>
            <a:r>
              <a:rPr lang="en-US" sz="5000" dirty="0"/>
              <a:t>	</a:t>
            </a:r>
            <a:r>
              <a:rPr lang="en-US" sz="5000" dirty="0" smtClean="0"/>
              <a:t>You are a product of your culture</a:t>
            </a:r>
          </a:p>
          <a:p>
            <a:pPr marL="0" indent="0" algn="just">
              <a:buNone/>
            </a:pPr>
            <a:r>
              <a:rPr lang="en-US" sz="5000" dirty="0"/>
              <a:t>	</a:t>
            </a:r>
            <a:r>
              <a:rPr lang="en-US" sz="5000" dirty="0" smtClean="0"/>
              <a:t>You have no personal self-control </a:t>
            </a:r>
          </a:p>
        </p:txBody>
      </p:sp>
    </p:spTree>
    <p:extLst>
      <p:ext uri="{BB962C8B-B14F-4D97-AF65-F5344CB8AC3E}">
        <p14:creationId xmlns:p14="http://schemas.microsoft.com/office/powerpoint/2010/main" val="254421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5. Critical Theory</a:t>
            </a:r>
          </a:p>
          <a:p>
            <a:pPr marL="0" indent="0" algn="just">
              <a:buNone/>
            </a:pPr>
            <a:r>
              <a:rPr lang="en-US" sz="5000" dirty="0" smtClean="0"/>
              <a:t>The Bible says we can act contrary to culture</a:t>
            </a:r>
          </a:p>
          <a:p>
            <a:pPr marL="0" indent="0" algn="just">
              <a:buNone/>
            </a:pPr>
            <a:r>
              <a:rPr lang="en-US" sz="5000" dirty="0" smtClean="0"/>
              <a:t>	Romans 12:2</a:t>
            </a:r>
          </a:p>
          <a:p>
            <a:pPr marL="0" indent="0" algn="just">
              <a:buNone/>
            </a:pPr>
            <a:r>
              <a:rPr lang="en-US" sz="5000" dirty="0"/>
              <a:t>	</a:t>
            </a:r>
            <a:r>
              <a:rPr lang="en-US" sz="5000" dirty="0" smtClean="0"/>
              <a:t>1 John 2:15</a:t>
            </a:r>
          </a:p>
        </p:txBody>
      </p:sp>
    </p:spTree>
    <p:extLst>
      <p:ext uri="{BB962C8B-B14F-4D97-AF65-F5344CB8AC3E}">
        <p14:creationId xmlns:p14="http://schemas.microsoft.com/office/powerpoint/2010/main" val="163651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Free Will War</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690690"/>
            <a:ext cx="11952927" cy="5244366"/>
          </a:xfrm>
        </p:spPr>
        <p:txBody>
          <a:bodyPr>
            <a:normAutofit/>
          </a:bodyPr>
          <a:lstStyle/>
          <a:p>
            <a:pPr marL="0" indent="0" algn="just">
              <a:buNone/>
            </a:pPr>
            <a:r>
              <a:rPr lang="en-US" sz="5000" dirty="0" smtClean="0"/>
              <a:t>5. Critical Theory</a:t>
            </a:r>
          </a:p>
          <a:p>
            <a:pPr marL="0" indent="0" algn="just">
              <a:buNone/>
            </a:pPr>
            <a:r>
              <a:rPr lang="en-US" sz="5000" dirty="0" smtClean="0"/>
              <a:t>The Bible says we can act contrary to culture</a:t>
            </a:r>
          </a:p>
          <a:p>
            <a:pPr marL="0" indent="0" algn="just">
              <a:buNone/>
            </a:pPr>
            <a:r>
              <a:rPr lang="en-US" sz="5000" dirty="0" smtClean="0"/>
              <a:t>The Bible says sin is personal</a:t>
            </a:r>
          </a:p>
          <a:p>
            <a:pPr marL="0" indent="0" algn="just">
              <a:buNone/>
            </a:pPr>
            <a:r>
              <a:rPr lang="en-US" sz="5000" dirty="0"/>
              <a:t>	</a:t>
            </a:r>
            <a:r>
              <a:rPr lang="en-US" sz="5000" dirty="0" smtClean="0"/>
              <a:t>Ezekiel 18</a:t>
            </a:r>
          </a:p>
          <a:p>
            <a:pPr marL="0" indent="0" algn="just">
              <a:buNone/>
            </a:pPr>
            <a:r>
              <a:rPr lang="en-US" sz="5000" dirty="0"/>
              <a:t>	</a:t>
            </a:r>
            <a:r>
              <a:rPr lang="en-US" sz="5000" dirty="0" smtClean="0"/>
              <a:t>Romans 2:5-6</a:t>
            </a:r>
          </a:p>
        </p:txBody>
      </p:sp>
    </p:spTree>
    <p:extLst>
      <p:ext uri="{BB962C8B-B14F-4D97-AF65-F5344CB8AC3E}">
        <p14:creationId xmlns:p14="http://schemas.microsoft.com/office/powerpoint/2010/main" val="422540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latin typeface="+mn-lt"/>
              </a:rPr>
              <a:t>Surrendering Free Will</a:t>
            </a:r>
            <a:endParaRPr lang="en-US" sz="9900" dirty="0">
              <a:latin typeface="+mn-lt"/>
            </a:endParaRPr>
          </a:p>
        </p:txBody>
      </p:sp>
      <p:sp>
        <p:nvSpPr>
          <p:cNvPr id="3" name="Content Placeholder 2"/>
          <p:cNvSpPr>
            <a:spLocks noGrp="1"/>
          </p:cNvSpPr>
          <p:nvPr>
            <p:ph idx="1"/>
          </p:nvPr>
        </p:nvSpPr>
        <p:spPr>
          <a:xfrm>
            <a:off x="387456" y="1600200"/>
            <a:ext cx="11507835" cy="5312979"/>
          </a:xfrm>
        </p:spPr>
        <p:txBody>
          <a:bodyPr>
            <a:noAutofit/>
          </a:bodyPr>
          <a:lstStyle/>
          <a:p>
            <a:pPr marL="0" indent="0">
              <a:buNone/>
            </a:pPr>
            <a:r>
              <a:rPr lang="en-US" sz="4400" dirty="0" smtClean="0"/>
              <a:t>Ideologies seek to change your view</a:t>
            </a:r>
          </a:p>
          <a:p>
            <a:pPr marL="0" indent="0">
              <a:buNone/>
            </a:pPr>
            <a:r>
              <a:rPr lang="en-US" sz="4400" dirty="0" smtClean="0"/>
              <a:t>	Inherited sin ….. You can’t help sinning</a:t>
            </a:r>
          </a:p>
          <a:p>
            <a:pPr marL="0" indent="0">
              <a:buNone/>
            </a:pPr>
            <a:r>
              <a:rPr lang="en-US" sz="4400" dirty="0" smtClean="0"/>
              <a:t>	Predestination </a:t>
            </a:r>
            <a:r>
              <a:rPr lang="en-US" sz="4400" dirty="0"/>
              <a:t>….. You </a:t>
            </a:r>
            <a:r>
              <a:rPr lang="en-US" sz="4400" dirty="0" smtClean="0"/>
              <a:t>can’t </a:t>
            </a:r>
            <a:r>
              <a:rPr lang="en-US" sz="4400" dirty="0"/>
              <a:t>help sinning</a:t>
            </a:r>
            <a:endParaRPr lang="en-US" sz="4400" dirty="0" smtClean="0"/>
          </a:p>
          <a:p>
            <a:pPr marL="0" indent="0">
              <a:buNone/>
            </a:pPr>
            <a:r>
              <a:rPr lang="en-US" sz="4400" dirty="0" smtClean="0"/>
              <a:t>	Evolution </a:t>
            </a:r>
            <a:r>
              <a:rPr lang="en-US" sz="4400" dirty="0"/>
              <a:t>….. You </a:t>
            </a:r>
            <a:r>
              <a:rPr lang="en-US" sz="4400" dirty="0" smtClean="0"/>
              <a:t>can’t </a:t>
            </a:r>
            <a:r>
              <a:rPr lang="en-US" sz="4400" dirty="0"/>
              <a:t>help sinning</a:t>
            </a:r>
            <a:endParaRPr lang="en-US" sz="4400" dirty="0" smtClean="0"/>
          </a:p>
          <a:p>
            <a:pPr marL="0" indent="0">
              <a:buNone/>
            </a:pPr>
            <a:r>
              <a:rPr lang="en-US" sz="4400" dirty="0" smtClean="0"/>
              <a:t>	Sexual deviancy</a:t>
            </a:r>
            <a:r>
              <a:rPr lang="en-US" sz="4400" dirty="0"/>
              <a:t> ….. You </a:t>
            </a:r>
            <a:r>
              <a:rPr lang="en-US" sz="4400" dirty="0" smtClean="0"/>
              <a:t>can’t </a:t>
            </a:r>
            <a:r>
              <a:rPr lang="en-US" sz="4400" dirty="0"/>
              <a:t>help sinning</a:t>
            </a:r>
            <a:endParaRPr lang="en-US" sz="4400" dirty="0" smtClean="0"/>
          </a:p>
          <a:p>
            <a:pPr marL="0" indent="0">
              <a:buNone/>
            </a:pPr>
            <a:r>
              <a:rPr lang="en-US" sz="4400" dirty="0" smtClean="0"/>
              <a:t>	Critical Theory</a:t>
            </a:r>
            <a:r>
              <a:rPr lang="en-US" sz="4400" dirty="0"/>
              <a:t> ….. You </a:t>
            </a:r>
            <a:r>
              <a:rPr lang="en-US" sz="4400" dirty="0" smtClean="0"/>
              <a:t>can’t </a:t>
            </a:r>
            <a:r>
              <a:rPr lang="en-US" sz="4400" dirty="0"/>
              <a:t>help sinning</a:t>
            </a:r>
          </a:p>
        </p:txBody>
      </p:sp>
    </p:spTree>
    <p:extLst>
      <p:ext uri="{BB962C8B-B14F-4D97-AF65-F5344CB8AC3E}">
        <p14:creationId xmlns:p14="http://schemas.microsoft.com/office/powerpoint/2010/main" val="279298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latin typeface="+mn-lt"/>
              </a:rPr>
              <a:t>Surrendering Free Will</a:t>
            </a:r>
            <a:endParaRPr lang="en-US" sz="9900" dirty="0">
              <a:latin typeface="+mn-lt"/>
            </a:endParaRPr>
          </a:p>
        </p:txBody>
      </p:sp>
      <p:sp>
        <p:nvSpPr>
          <p:cNvPr id="3" name="Content Placeholder 2"/>
          <p:cNvSpPr>
            <a:spLocks noGrp="1"/>
          </p:cNvSpPr>
          <p:nvPr>
            <p:ph idx="1"/>
          </p:nvPr>
        </p:nvSpPr>
        <p:spPr>
          <a:xfrm>
            <a:off x="387456" y="1600200"/>
            <a:ext cx="11507835" cy="5312979"/>
          </a:xfrm>
        </p:spPr>
        <p:txBody>
          <a:bodyPr>
            <a:noAutofit/>
          </a:bodyPr>
          <a:lstStyle/>
          <a:p>
            <a:pPr marL="0" indent="0">
              <a:buNone/>
            </a:pPr>
            <a:r>
              <a:rPr lang="en-US" sz="4400" dirty="0" smtClean="0"/>
              <a:t>Ideologies seek to change your view</a:t>
            </a:r>
          </a:p>
          <a:p>
            <a:pPr marL="0" indent="0">
              <a:buNone/>
            </a:pPr>
            <a:r>
              <a:rPr lang="en-US" sz="4400" dirty="0" smtClean="0"/>
              <a:t>If you give up your free will</a:t>
            </a:r>
          </a:p>
          <a:p>
            <a:pPr marL="0" indent="0">
              <a:buNone/>
            </a:pPr>
            <a:r>
              <a:rPr lang="en-US" sz="4400" dirty="0"/>
              <a:t>	</a:t>
            </a:r>
            <a:r>
              <a:rPr lang="en-US" sz="4400" dirty="0" smtClean="0"/>
              <a:t>You accept an inability to resist sin</a:t>
            </a:r>
          </a:p>
          <a:p>
            <a:pPr marL="0" indent="0">
              <a:buNone/>
            </a:pPr>
            <a:r>
              <a:rPr lang="en-US" sz="4400" dirty="0"/>
              <a:t>	</a:t>
            </a:r>
            <a:r>
              <a:rPr lang="en-US" sz="4400" dirty="0" smtClean="0"/>
              <a:t>You deny that God empowers us</a:t>
            </a:r>
          </a:p>
          <a:p>
            <a:pPr marL="0" indent="0">
              <a:buNone/>
            </a:pPr>
            <a:r>
              <a:rPr lang="en-US" sz="4400" dirty="0"/>
              <a:t>	</a:t>
            </a:r>
            <a:r>
              <a:rPr lang="en-US" sz="4400" dirty="0" smtClean="0"/>
              <a:t>You become a “victim” of the world</a:t>
            </a:r>
            <a:endParaRPr lang="en-US" sz="4400" dirty="0"/>
          </a:p>
        </p:txBody>
      </p:sp>
    </p:spTree>
    <p:extLst>
      <p:ext uri="{BB962C8B-B14F-4D97-AF65-F5344CB8AC3E}">
        <p14:creationId xmlns:p14="http://schemas.microsoft.com/office/powerpoint/2010/main" val="396724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latin typeface="+mn-lt"/>
              </a:rPr>
              <a:t>Surrendering Free Will</a:t>
            </a:r>
            <a:endParaRPr lang="en-US" sz="9900" dirty="0">
              <a:latin typeface="+mn-lt"/>
            </a:endParaRPr>
          </a:p>
        </p:txBody>
      </p:sp>
      <p:sp>
        <p:nvSpPr>
          <p:cNvPr id="3" name="Content Placeholder 2"/>
          <p:cNvSpPr>
            <a:spLocks noGrp="1"/>
          </p:cNvSpPr>
          <p:nvPr>
            <p:ph idx="1"/>
          </p:nvPr>
        </p:nvSpPr>
        <p:spPr>
          <a:xfrm>
            <a:off x="387456" y="1600200"/>
            <a:ext cx="11507835" cy="5312979"/>
          </a:xfrm>
        </p:spPr>
        <p:txBody>
          <a:bodyPr>
            <a:noAutofit/>
          </a:bodyPr>
          <a:lstStyle/>
          <a:p>
            <a:pPr marL="0" indent="0">
              <a:buNone/>
            </a:pPr>
            <a:r>
              <a:rPr lang="en-US" sz="4400" dirty="0" smtClean="0"/>
              <a:t>Ideologies seek to change your view</a:t>
            </a:r>
          </a:p>
          <a:p>
            <a:pPr marL="0" indent="0">
              <a:buNone/>
            </a:pPr>
            <a:r>
              <a:rPr lang="en-US" sz="4400" dirty="0" smtClean="0"/>
              <a:t>If you give up your free will</a:t>
            </a:r>
          </a:p>
          <a:p>
            <a:pPr marL="0" indent="0">
              <a:buNone/>
            </a:pPr>
            <a:r>
              <a:rPr lang="en-US" sz="4400" dirty="0" smtClean="0"/>
              <a:t>If you accept your accountability</a:t>
            </a:r>
          </a:p>
          <a:p>
            <a:pPr marL="0" indent="0">
              <a:buNone/>
            </a:pPr>
            <a:r>
              <a:rPr lang="en-US" sz="4400" dirty="0"/>
              <a:t>	</a:t>
            </a:r>
            <a:r>
              <a:rPr lang="en-US" sz="4400" dirty="0" smtClean="0"/>
              <a:t>You acknowledge the ability to resist sin</a:t>
            </a:r>
          </a:p>
          <a:p>
            <a:pPr marL="0" indent="0">
              <a:buNone/>
            </a:pPr>
            <a:r>
              <a:rPr lang="en-US" sz="4400" dirty="0"/>
              <a:t>	</a:t>
            </a:r>
            <a:r>
              <a:rPr lang="en-US" sz="4400" dirty="0" smtClean="0"/>
              <a:t>You allow God to empower you</a:t>
            </a:r>
          </a:p>
          <a:p>
            <a:pPr marL="0" indent="0">
              <a:buNone/>
            </a:pPr>
            <a:r>
              <a:rPr lang="en-US" sz="4400" dirty="0"/>
              <a:t>	</a:t>
            </a:r>
            <a:r>
              <a:rPr lang="en-US" sz="4400" dirty="0" smtClean="0"/>
              <a:t>You will overcome the world</a:t>
            </a:r>
            <a:endParaRPr lang="en-US" sz="4400" dirty="0"/>
          </a:p>
        </p:txBody>
      </p:sp>
    </p:spTree>
    <p:extLst>
      <p:ext uri="{BB962C8B-B14F-4D97-AF65-F5344CB8AC3E}">
        <p14:creationId xmlns:p14="http://schemas.microsoft.com/office/powerpoint/2010/main" val="1306658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latin typeface="+mn-lt"/>
              </a:rPr>
              <a:t>Surrendering Free Will</a:t>
            </a:r>
            <a:endParaRPr lang="en-US" sz="9900" dirty="0">
              <a:latin typeface="+mn-lt"/>
            </a:endParaRPr>
          </a:p>
        </p:txBody>
      </p:sp>
      <p:sp>
        <p:nvSpPr>
          <p:cNvPr id="3" name="Content Placeholder 2"/>
          <p:cNvSpPr>
            <a:spLocks noGrp="1"/>
          </p:cNvSpPr>
          <p:nvPr>
            <p:ph idx="1"/>
          </p:nvPr>
        </p:nvSpPr>
        <p:spPr>
          <a:xfrm>
            <a:off x="387456" y="1600200"/>
            <a:ext cx="11507835" cy="5312979"/>
          </a:xfrm>
        </p:spPr>
        <p:txBody>
          <a:bodyPr>
            <a:noAutofit/>
          </a:bodyPr>
          <a:lstStyle/>
          <a:p>
            <a:pPr marL="0" indent="0">
              <a:buNone/>
            </a:pPr>
            <a:endParaRPr lang="en-US" sz="4400" dirty="0"/>
          </a:p>
        </p:txBody>
      </p:sp>
      <p:sp>
        <p:nvSpPr>
          <p:cNvPr id="4" name="Rounded Rectangle 3"/>
          <p:cNvSpPr/>
          <p:nvPr/>
        </p:nvSpPr>
        <p:spPr>
          <a:xfrm>
            <a:off x="387456" y="1690689"/>
            <a:ext cx="11381533" cy="4656494"/>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just"/>
            <a:r>
              <a:rPr lang="en-US" sz="5200" i="1" dirty="0" smtClean="0"/>
              <a:t>For </a:t>
            </a:r>
            <a:r>
              <a:rPr lang="en-US" sz="5200" i="1" dirty="0"/>
              <a:t>whatever is born of God overcomes the world. And this is the victory that has overcome the world--our faith</a:t>
            </a:r>
            <a:r>
              <a:rPr lang="en-US" sz="5200" dirty="0" smtClean="0"/>
              <a:t>.								 1 John </a:t>
            </a:r>
            <a:r>
              <a:rPr lang="en-US" sz="5200" dirty="0"/>
              <a:t>5:4 </a:t>
            </a:r>
          </a:p>
        </p:txBody>
      </p:sp>
    </p:spTree>
    <p:extLst>
      <p:ext uri="{BB962C8B-B14F-4D97-AF65-F5344CB8AC3E}">
        <p14:creationId xmlns:p14="http://schemas.microsoft.com/office/powerpoint/2010/main" val="1004899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2:1-11</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703836" cy="5029424"/>
          </a:xfrm>
        </p:spPr>
        <p:txBody>
          <a:bodyPr>
            <a:normAutofit/>
          </a:bodyPr>
          <a:lstStyle/>
          <a:p>
            <a:pPr marL="0" indent="0" algn="just">
              <a:buNone/>
            </a:pPr>
            <a:r>
              <a:rPr lang="en-US" sz="5000" dirty="0" smtClean="0"/>
              <a:t>The purpose of the miracle</a:t>
            </a:r>
          </a:p>
          <a:p>
            <a:pPr marL="0" indent="0" algn="just">
              <a:buNone/>
            </a:pPr>
            <a:r>
              <a:rPr lang="en-US" sz="5000" dirty="0"/>
              <a:t>	</a:t>
            </a:r>
            <a:r>
              <a:rPr lang="en-US" sz="5000" dirty="0" smtClean="0"/>
              <a:t>The unclean becomes clean</a:t>
            </a:r>
          </a:p>
          <a:p>
            <a:pPr marL="0" indent="0" algn="just">
              <a:buNone/>
            </a:pPr>
            <a:endParaRPr lang="en-US" sz="5000" dirty="0"/>
          </a:p>
          <a:p>
            <a:pPr marL="0" indent="0" algn="just">
              <a:buNone/>
            </a:pPr>
            <a:r>
              <a:rPr lang="en-US" sz="5000" dirty="0" smtClean="0"/>
              <a:t>The “first” sign</a:t>
            </a:r>
          </a:p>
          <a:p>
            <a:pPr marL="0" indent="0" algn="just">
              <a:buNone/>
            </a:pPr>
            <a:r>
              <a:rPr lang="en-US" sz="5000" dirty="0"/>
              <a:t>	</a:t>
            </a:r>
            <a:r>
              <a:rPr lang="en-US" sz="5000" dirty="0" smtClean="0"/>
              <a:t>John 2:23 w/ John 4:54</a:t>
            </a:r>
          </a:p>
        </p:txBody>
      </p:sp>
    </p:spTree>
    <p:extLst>
      <p:ext uri="{BB962C8B-B14F-4D97-AF65-F5344CB8AC3E}">
        <p14:creationId xmlns:p14="http://schemas.microsoft.com/office/powerpoint/2010/main" val="303625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14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Obedience is Key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000" i="1" smtClean="0"/>
              <a:t>But </a:t>
            </a:r>
            <a:r>
              <a:rPr lang="en-US" sz="5000" i="1"/>
              <a:t>God be thanked that though you were slaves of sin, yet you obeyed from the heart that form of doctrine to which you were delivered</a:t>
            </a:r>
            <a:r>
              <a:rPr lang="en-US" sz="5000" smtClean="0"/>
              <a:t>.</a:t>
            </a:r>
            <a:r>
              <a:rPr lang="en-US" sz="5400"/>
              <a:t> </a:t>
            </a:r>
            <a:r>
              <a:rPr lang="en-US" sz="5400" smtClean="0"/>
              <a:t>																	Romans </a:t>
            </a:r>
            <a:r>
              <a:rPr lang="en-US" sz="5400"/>
              <a:t>6:17 </a:t>
            </a:r>
            <a:endParaRPr lang="en-US" sz="5400" dirty="0"/>
          </a:p>
        </p:txBody>
      </p:sp>
    </p:spTree>
    <p:extLst>
      <p:ext uri="{BB962C8B-B14F-4D97-AF65-F5344CB8AC3E}">
        <p14:creationId xmlns:p14="http://schemas.microsoft.com/office/powerpoint/2010/main" val="133643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2:12-22</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703836" cy="5029424"/>
          </a:xfrm>
        </p:spPr>
        <p:txBody>
          <a:bodyPr>
            <a:normAutofit/>
          </a:bodyPr>
          <a:lstStyle/>
          <a:p>
            <a:pPr marL="0" indent="0" algn="just">
              <a:buNone/>
            </a:pPr>
            <a:r>
              <a:rPr lang="en-US" sz="5000" dirty="0" smtClean="0"/>
              <a:t>Cleansing of the Temple</a:t>
            </a:r>
          </a:p>
          <a:p>
            <a:pPr marL="0" indent="0" algn="just">
              <a:buNone/>
            </a:pPr>
            <a:r>
              <a:rPr lang="en-US" sz="5000" dirty="0"/>
              <a:t>	</a:t>
            </a:r>
            <a:r>
              <a:rPr lang="en-US" sz="5000" dirty="0" smtClean="0"/>
              <a:t>Matthew 21/Mark 11/Luke 19?</a:t>
            </a:r>
            <a:endParaRPr lang="en-US" sz="5000" dirty="0"/>
          </a:p>
        </p:txBody>
      </p:sp>
    </p:spTree>
    <p:extLst>
      <p:ext uri="{BB962C8B-B14F-4D97-AF65-F5344CB8AC3E}">
        <p14:creationId xmlns:p14="http://schemas.microsoft.com/office/powerpoint/2010/main" val="249110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2:12-22</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703836" cy="5029424"/>
          </a:xfrm>
        </p:spPr>
        <p:txBody>
          <a:bodyPr>
            <a:normAutofit/>
          </a:bodyPr>
          <a:lstStyle/>
          <a:p>
            <a:pPr marL="0" indent="0" algn="just">
              <a:buNone/>
            </a:pPr>
            <a:r>
              <a:rPr lang="en-US" sz="5000" dirty="0" smtClean="0"/>
              <a:t>Cleansing of the Temple</a:t>
            </a:r>
          </a:p>
          <a:p>
            <a:pPr marL="0" indent="0" algn="just">
              <a:buNone/>
            </a:pPr>
            <a:r>
              <a:rPr lang="en-US" sz="5000" dirty="0"/>
              <a:t>	</a:t>
            </a:r>
            <a:endParaRPr lang="en-US" sz="5000" dirty="0" smtClean="0"/>
          </a:p>
          <a:p>
            <a:pPr marL="0" indent="0" algn="just">
              <a:buNone/>
            </a:pPr>
            <a:r>
              <a:rPr lang="en-US" sz="5000" dirty="0" smtClean="0"/>
              <a:t>1</a:t>
            </a:r>
            <a:r>
              <a:rPr lang="en-US" sz="5000" baseline="30000" dirty="0" smtClean="0"/>
              <a:t>st</a:t>
            </a:r>
            <a:r>
              <a:rPr lang="en-US" sz="5000" dirty="0" smtClean="0"/>
              <a:t> Passover (6:4, 11:55)</a:t>
            </a:r>
          </a:p>
          <a:p>
            <a:pPr marL="0" indent="0" algn="just">
              <a:buNone/>
            </a:pPr>
            <a:endParaRPr lang="en-US" sz="5000" dirty="0"/>
          </a:p>
          <a:p>
            <a:pPr marL="0" indent="0" algn="just">
              <a:buNone/>
            </a:pPr>
            <a:r>
              <a:rPr lang="en-US" sz="5000" dirty="0" smtClean="0"/>
              <a:t>Destroy this temple (Matthew 26:61, 27:40)</a:t>
            </a:r>
          </a:p>
        </p:txBody>
      </p:sp>
    </p:spTree>
    <p:extLst>
      <p:ext uri="{BB962C8B-B14F-4D97-AF65-F5344CB8AC3E}">
        <p14:creationId xmlns:p14="http://schemas.microsoft.com/office/powerpoint/2010/main" val="2093812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480801" cy="4829629"/>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smtClean="0">
                <a:effectLst>
                  <a:glow rad="228600">
                    <a:srgbClr val="03080D"/>
                  </a:glow>
                </a:effectLst>
              </a:rPr>
              <a:t>Bible Study						9:30  AM</a:t>
            </a:r>
          </a:p>
          <a:p>
            <a:pPr lvl="1">
              <a:buNone/>
            </a:pPr>
            <a:r>
              <a:rPr lang="en-US" sz="4000" smtClean="0">
                <a:effectLst>
                  <a:glow rad="228600">
                    <a:srgbClr val="03080D"/>
                  </a:glow>
                </a:effectLst>
              </a:rPr>
              <a:t>Worship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10:30 </a:t>
            </a:r>
            <a:r>
              <a:rPr lang="en-US" sz="4000" dirty="0">
                <a:effectLst>
                  <a:glow rad="228600">
                    <a:srgbClr val="03080D"/>
                  </a:glow>
                </a:effectLst>
              </a:rPr>
              <a:t>AM</a:t>
            </a:r>
          </a:p>
          <a:p>
            <a:pPr lvl="1">
              <a:buNone/>
            </a:pPr>
            <a:r>
              <a:rPr lang="en-US" sz="4000" smtClean="0">
                <a:effectLst>
                  <a:glow rad="228600">
                    <a:srgbClr val="03080D"/>
                  </a:glow>
                </a:effectLst>
              </a:rPr>
              <a:t>PM Bible </a:t>
            </a:r>
            <a:r>
              <a:rPr lang="en-US" sz="4000" dirty="0">
                <a:effectLst>
                  <a:glow rad="228600">
                    <a:srgbClr val="03080D"/>
                  </a:glow>
                </a:effectLst>
              </a:rPr>
              <a:t>Class (Livestream</a:t>
            </a:r>
            <a:r>
              <a:rPr lang="en-US" sz="4000">
                <a:effectLst>
                  <a:glow rad="228600">
                    <a:srgbClr val="03080D"/>
                  </a:glow>
                </a:effectLst>
              </a:rPr>
              <a:t>) </a:t>
            </a:r>
            <a:r>
              <a:rPr lang="en-US" sz="4000" smtClean="0">
                <a:effectLst>
                  <a:glow rad="228600">
                    <a:srgbClr val="03080D"/>
                  </a:glow>
                </a:effectLst>
              </a:rPr>
              <a:t> </a:t>
            </a:r>
            <a:r>
              <a:rPr lang="en-US" sz="4000" dirty="0">
                <a:effectLst>
                  <a:glow rad="228600">
                    <a:srgbClr val="03080D"/>
                  </a:glow>
                </a:effectLst>
              </a:rPr>
              <a:t>			5:00  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51515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45493036"/>
              </p:ext>
            </p:extLst>
          </p:nvPr>
        </p:nvGraphicFramePr>
        <p:xfrm>
          <a:off x="-133350" y="-1"/>
          <a:ext cx="12325350" cy="68580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6162675">
                  <a:extLst>
                    <a:ext uri="{9D8B030D-6E8A-4147-A177-3AD203B41FA5}">
                      <a16:colId xmlns="" xmlns:a16="http://schemas.microsoft.com/office/drawing/2014/main" val="20000"/>
                    </a:ext>
                  </a:extLst>
                </a:gridCol>
                <a:gridCol w="6162675">
                  <a:extLst>
                    <a:ext uri="{9D8B030D-6E8A-4147-A177-3AD203B41FA5}">
                      <a16:colId xmlns="" xmlns:a16="http://schemas.microsoft.com/office/drawing/2014/main" val="20001"/>
                    </a:ext>
                  </a:extLst>
                </a:gridCol>
              </a:tblGrid>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Ward</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Rob Wade</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571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rPr>
                        <a:t>Rob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Wade</a:t>
                      </a:r>
                      <a:endParaRPr kumimoji="0" lang="en-US" sz="2900" b="1" i="0" u="none" strike="noStrike" kern="1200" cap="none" spc="0" normalizeH="0" baseline="0" noProof="0" dirty="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571500">
                <a:tc>
                  <a:txBody>
                    <a:bodyPr/>
                    <a:lstStyle/>
                    <a:p>
                      <a:pPr algn="ct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 Prayer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Rob Wade</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03540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0401"/>
            <a:ext cx="12192000" cy="1690688"/>
          </a:xfrm>
        </p:spPr>
        <p:txBody>
          <a:bodyPr>
            <a:noAutofit/>
          </a:bodyPr>
          <a:lstStyle/>
          <a:p>
            <a:pPr algn="ctr"/>
            <a:r>
              <a:rPr lang="en-US" sz="8800" dirty="0" smtClean="0">
                <a:effectLst>
                  <a:glow rad="228600">
                    <a:srgbClr val="000000"/>
                  </a:glow>
                </a:effectLst>
                <a:latin typeface="+mn-lt"/>
              </a:rPr>
              <a:t>Free Will</a:t>
            </a:r>
            <a:endParaRPr lang="en-US" sz="8800" dirty="0">
              <a:effectLst>
                <a:glow rad="228600">
                  <a:srgbClr val="000000"/>
                </a:glow>
              </a:effectLst>
              <a:latin typeface="+mn-lt"/>
            </a:endParaRPr>
          </a:p>
        </p:txBody>
      </p:sp>
      <p:sp>
        <p:nvSpPr>
          <p:cNvPr id="3" name="Content Placeholder 2"/>
          <p:cNvSpPr>
            <a:spLocks noGrp="1"/>
          </p:cNvSpPr>
          <p:nvPr>
            <p:ph idx="1"/>
          </p:nvPr>
        </p:nvSpPr>
        <p:spPr>
          <a:xfrm>
            <a:off x="307497" y="4553339"/>
            <a:ext cx="11477066" cy="2474782"/>
          </a:xfrm>
        </p:spPr>
        <p:txBody>
          <a:bodyPr>
            <a:normAutofit/>
          </a:bodyPr>
          <a:lstStyle/>
          <a:p>
            <a:pPr marL="0" indent="0" algn="just">
              <a:buNone/>
            </a:pPr>
            <a:endParaRPr lang="en-US" sz="4400" dirty="0"/>
          </a:p>
        </p:txBody>
      </p:sp>
    </p:spTree>
    <p:extLst>
      <p:ext uri="{BB962C8B-B14F-4D97-AF65-F5344CB8AC3E}">
        <p14:creationId xmlns:p14="http://schemas.microsoft.com/office/powerpoint/2010/main" val="39457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27025</TotalTime>
  <Words>2491</Words>
  <Application>Microsoft Office PowerPoint</Application>
  <PresentationFormat>Widescreen</PresentationFormat>
  <Paragraphs>313</Paragraphs>
  <Slides>41</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Bell MT</vt:lpstr>
      <vt:lpstr>Calibri</vt:lpstr>
      <vt:lpstr>Calibri Light</vt:lpstr>
      <vt:lpstr>system-ui</vt:lpstr>
      <vt:lpstr>Office Theme</vt:lpstr>
      <vt:lpstr>Welcome!</vt:lpstr>
      <vt:lpstr>John 2:1-11</vt:lpstr>
      <vt:lpstr>John 2:1-11</vt:lpstr>
      <vt:lpstr>John 2:1-11</vt:lpstr>
      <vt:lpstr>John 2:12-22</vt:lpstr>
      <vt:lpstr>John 2:12-22</vt:lpstr>
      <vt:lpstr>Welcome!</vt:lpstr>
      <vt:lpstr>PowerPoint Presentation</vt:lpstr>
      <vt:lpstr>Free Will</vt:lpstr>
      <vt:lpstr>What Is Free Will?</vt:lpstr>
      <vt:lpstr>The Bible and Free Will</vt:lpstr>
      <vt:lpstr>The Bible and Free Will</vt:lpstr>
      <vt:lpstr>The Bible and Free Will</vt:lpstr>
      <vt:lpstr>The Bible and Free Will</vt:lpstr>
      <vt:lpstr>The Bible and Free Will</vt:lpstr>
      <vt:lpstr>The Bible and Free Will</vt:lpstr>
      <vt:lpstr>PowerPoint Presentation</vt:lpstr>
      <vt:lpstr>The Free Will War</vt:lpstr>
      <vt:lpstr>The Free Will War</vt:lpstr>
      <vt:lpstr>The Free Will War</vt:lpstr>
      <vt:lpstr>The Free Will War</vt:lpstr>
      <vt:lpstr>The Free Will War</vt:lpstr>
      <vt:lpstr>The Free Will War</vt:lpstr>
      <vt:lpstr>The Free Will War</vt:lpstr>
      <vt:lpstr>The Free Will War</vt:lpstr>
      <vt:lpstr>The Free Will War</vt:lpstr>
      <vt:lpstr>The Free Will War</vt:lpstr>
      <vt:lpstr>The Free Will War</vt:lpstr>
      <vt:lpstr>The Free Will War</vt:lpstr>
      <vt:lpstr>The Free Will War</vt:lpstr>
      <vt:lpstr>The Free Will War</vt:lpstr>
      <vt:lpstr>The Free Will War</vt:lpstr>
      <vt:lpstr>The Free Will War</vt:lpstr>
      <vt:lpstr>The Free Will War</vt:lpstr>
      <vt:lpstr>The Free Will War</vt:lpstr>
      <vt:lpstr>Surrendering Free Will</vt:lpstr>
      <vt:lpstr>Surrendering Free Will</vt:lpstr>
      <vt:lpstr>Surrendering Free Will</vt:lpstr>
      <vt:lpstr>Surrendering Free Will</vt:lpstr>
      <vt:lpstr>PowerPoint Presentation</vt:lpstr>
      <vt:lpstr>Obedience is Key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BRIAN HAINES</dc:creator>
  <cp:lastModifiedBy>Microsoft account</cp:lastModifiedBy>
  <cp:revision>157</cp:revision>
  <dcterms:created xsi:type="dcterms:W3CDTF">2015-10-07T16:10:20Z</dcterms:created>
  <dcterms:modified xsi:type="dcterms:W3CDTF">2021-07-05T17:38:04Z</dcterms:modified>
</cp:coreProperties>
</file>